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</p:sldIdLst>
  <p:sldSz cx="12192000" cy="6858000"/>
  <p:notesSz cx="6858000" cy="9144000"/>
  <p:custDataLst>
    <p:tags r:id="rId8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9" Type="http://schemas.openxmlformats.org/officeDocument/2006/relationships/tags" Target="tags/tag2.xml"/><Relationship Id="rId88" Type="http://schemas.openxmlformats.org/officeDocument/2006/relationships/tableStyles" Target="tableStyles.xml"/><Relationship Id="rId87" Type="http://schemas.openxmlformats.org/officeDocument/2006/relationships/viewProps" Target="viewProps.xml"/><Relationship Id="rId86" Type="http://schemas.openxmlformats.org/officeDocument/2006/relationships/presProps" Target="presProps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pn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9.pn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png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70.jpe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80.png"/><Relationship Id="rId13" Type="http://schemas.openxmlformats.org/officeDocument/2006/relationships/image" Target="../media/image79.png"/><Relationship Id="rId12" Type="http://schemas.openxmlformats.org/officeDocument/2006/relationships/image" Target="../media/image78.png"/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81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0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87.jpeg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png"/><Relationship Id="rId8" Type="http://schemas.openxmlformats.org/officeDocument/2006/relationships/image" Target="../media/image95.png"/><Relationship Id="rId7" Type="http://schemas.openxmlformats.org/officeDocument/2006/relationships/image" Target="../media/image94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91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99.png"/><Relationship Id="rId11" Type="http://schemas.openxmlformats.org/officeDocument/2006/relationships/image" Target="../media/image98.png"/><Relationship Id="rId10" Type="http://schemas.openxmlformats.org/officeDocument/2006/relationships/image" Target="../media/image97.png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8" Type="http://schemas.openxmlformats.org/officeDocument/2006/relationships/image" Target="../media/image104.png"/><Relationship Id="rId7" Type="http://schemas.openxmlformats.org/officeDocument/2006/relationships/image" Target="../media/image103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00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07.png"/><Relationship Id="rId10" Type="http://schemas.openxmlformats.org/officeDocument/2006/relationships/image" Target="../media/image106.png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png"/><Relationship Id="rId8" Type="http://schemas.openxmlformats.org/officeDocument/2006/relationships/image" Target="../media/image112.png"/><Relationship Id="rId7" Type="http://schemas.openxmlformats.org/officeDocument/2006/relationships/image" Target="../media/image111.png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08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14.jpeg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2.png"/><Relationship Id="rId8" Type="http://schemas.openxmlformats.org/officeDocument/2006/relationships/image" Target="../media/image121.png"/><Relationship Id="rId7" Type="http://schemas.openxmlformats.org/officeDocument/2006/relationships/image" Target="../media/image120.png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130.png"/><Relationship Id="rId16" Type="http://schemas.openxmlformats.org/officeDocument/2006/relationships/image" Target="../media/image129.png"/><Relationship Id="rId15" Type="http://schemas.openxmlformats.org/officeDocument/2006/relationships/image" Target="../media/image128.png"/><Relationship Id="rId14" Type="http://schemas.openxmlformats.org/officeDocument/2006/relationships/image" Target="../media/image127.png"/><Relationship Id="rId13" Type="http://schemas.openxmlformats.org/officeDocument/2006/relationships/image" Target="../media/image126.png"/><Relationship Id="rId12" Type="http://schemas.openxmlformats.org/officeDocument/2006/relationships/image" Target="../media/image125.png"/><Relationship Id="rId11" Type="http://schemas.openxmlformats.org/officeDocument/2006/relationships/image" Target="../media/image124.png"/><Relationship Id="rId10" Type="http://schemas.openxmlformats.org/officeDocument/2006/relationships/image" Target="../media/image123.png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4.png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31.jpe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35.jpeg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3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3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5.png"/><Relationship Id="rId8" Type="http://schemas.openxmlformats.org/officeDocument/2006/relationships/image" Target="../media/image144.png"/><Relationship Id="rId7" Type="http://schemas.openxmlformats.org/officeDocument/2006/relationships/image" Target="../media/image143.png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40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4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4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49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1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50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52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4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53.jpeg"/><Relationship Id="rId1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5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56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9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58.jpeg"/><Relationship Id="rId1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5.png"/><Relationship Id="rId8" Type="http://schemas.openxmlformats.org/officeDocument/2006/relationships/image" Target="../media/image164.png"/><Relationship Id="rId7" Type="http://schemas.openxmlformats.org/officeDocument/2006/relationships/image" Target="../media/image163.png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60.jpe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173.png"/><Relationship Id="rId16" Type="http://schemas.openxmlformats.org/officeDocument/2006/relationships/image" Target="../media/image172.png"/><Relationship Id="rId15" Type="http://schemas.openxmlformats.org/officeDocument/2006/relationships/image" Target="../media/image171.png"/><Relationship Id="rId14" Type="http://schemas.openxmlformats.org/officeDocument/2006/relationships/image" Target="../media/image170.png"/><Relationship Id="rId13" Type="http://schemas.openxmlformats.org/officeDocument/2006/relationships/image" Target="../media/image169.png"/><Relationship Id="rId12" Type="http://schemas.openxmlformats.org/officeDocument/2006/relationships/image" Target="../media/image168.png"/><Relationship Id="rId11" Type="http://schemas.openxmlformats.org/officeDocument/2006/relationships/image" Target="../media/image167.png"/><Relationship Id="rId10" Type="http://schemas.openxmlformats.org/officeDocument/2006/relationships/image" Target="../media/image166.png"/><Relationship Id="rId1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74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75.jpeg"/><Relationship Id="rId1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hyperlink" Target="https://fuwu.most.gov.cn/" TargetMode="External"/><Relationship Id="rId5" Type="http://schemas.openxmlformats.org/officeDocument/2006/relationships/image" Target="../media/image177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76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image" Target="../media/image13.jpeg"/><Relationship Id="rId7" Type="http://schemas.openxmlformats.org/officeDocument/2006/relationships/image" Target="../media/image12.jpeg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1" Type="http://schemas.openxmlformats.org/officeDocument/2006/relationships/image" Target="../media/image16.jpeg"/><Relationship Id="rId10" Type="http://schemas.openxmlformats.org/officeDocument/2006/relationships/image" Target="../media/image15.jpeg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3.png"/><Relationship Id="rId8" Type="http://schemas.openxmlformats.org/officeDocument/2006/relationships/image" Target="../media/image182.png"/><Relationship Id="rId7" Type="http://schemas.openxmlformats.org/officeDocument/2006/relationships/image" Target="../media/image181.png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78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86.png"/><Relationship Id="rId11" Type="http://schemas.openxmlformats.org/officeDocument/2006/relationships/image" Target="../media/image185.png"/><Relationship Id="rId10" Type="http://schemas.openxmlformats.org/officeDocument/2006/relationships/image" Target="../media/image184.png"/><Relationship Id="rId1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8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87.png"/><Relationship Id="rId1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0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89.jpeg"/><Relationship Id="rId1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1.png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96.png"/><Relationship Id="rId7" Type="http://schemas.openxmlformats.org/officeDocument/2006/relationships/image" Target="../media/image195.png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92.png"/><Relationship Id="rId1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9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hyperlink" Target="https://tyrz.chinatorch.org.cn/hjismp/a/login#tj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198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4.png"/><Relationship Id="rId8" Type="http://schemas.openxmlformats.org/officeDocument/2006/relationships/image" Target="../media/image203.png"/><Relationship Id="rId7" Type="http://schemas.openxmlformats.org/officeDocument/2006/relationships/image" Target="../media/image202.png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199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0.png"/><Relationship Id="rId8" Type="http://schemas.openxmlformats.org/officeDocument/2006/relationships/image" Target="../media/image209.png"/><Relationship Id="rId7" Type="http://schemas.openxmlformats.org/officeDocument/2006/relationships/image" Target="../media/image208.png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205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6.png"/><Relationship Id="rId8" Type="http://schemas.openxmlformats.org/officeDocument/2006/relationships/image" Target="../media/image215.png"/><Relationship Id="rId7" Type="http://schemas.openxmlformats.org/officeDocument/2006/relationships/image" Target="../media/image214.png"/><Relationship Id="rId6" Type="http://schemas.openxmlformats.org/officeDocument/2006/relationships/image" Target="../media/image4.png"/><Relationship Id="rId5" Type="http://schemas.openxmlformats.org/officeDocument/2006/relationships/image" Target="../media/image213.png"/><Relationship Id="rId4" Type="http://schemas.openxmlformats.org/officeDocument/2006/relationships/image" Target="../media/image5.png"/><Relationship Id="rId3" Type="http://schemas.openxmlformats.org/officeDocument/2006/relationships/image" Target="../media/image212.png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229.png"/><Relationship Id="rId21" Type="http://schemas.openxmlformats.org/officeDocument/2006/relationships/image" Target="../media/image228.png"/><Relationship Id="rId20" Type="http://schemas.openxmlformats.org/officeDocument/2006/relationships/image" Target="../media/image227.png"/><Relationship Id="rId2" Type="http://schemas.openxmlformats.org/officeDocument/2006/relationships/image" Target="../media/image211.jpeg"/><Relationship Id="rId19" Type="http://schemas.openxmlformats.org/officeDocument/2006/relationships/image" Target="../media/image226.png"/><Relationship Id="rId18" Type="http://schemas.openxmlformats.org/officeDocument/2006/relationships/image" Target="../media/image225.png"/><Relationship Id="rId17" Type="http://schemas.openxmlformats.org/officeDocument/2006/relationships/image" Target="../media/image224.png"/><Relationship Id="rId16" Type="http://schemas.openxmlformats.org/officeDocument/2006/relationships/image" Target="../media/image223.png"/><Relationship Id="rId15" Type="http://schemas.openxmlformats.org/officeDocument/2006/relationships/image" Target="../media/image222.png"/><Relationship Id="rId14" Type="http://schemas.openxmlformats.org/officeDocument/2006/relationships/image" Target="../media/image221.png"/><Relationship Id="rId13" Type="http://schemas.openxmlformats.org/officeDocument/2006/relationships/image" Target="../media/image220.png"/><Relationship Id="rId12" Type="http://schemas.openxmlformats.org/officeDocument/2006/relationships/image" Target="../media/image219.png"/><Relationship Id="rId11" Type="http://schemas.openxmlformats.org/officeDocument/2006/relationships/image" Target="../media/image218.png"/><Relationship Id="rId10" Type="http://schemas.openxmlformats.org/officeDocument/2006/relationships/image" Target="../media/image217.png"/><Relationship Id="rId1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230.jpeg"/><Relationship Id="rId1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8.png"/><Relationship Id="rId8" Type="http://schemas.openxmlformats.org/officeDocument/2006/relationships/image" Target="../media/image237.png"/><Relationship Id="rId7" Type="http://schemas.openxmlformats.org/officeDocument/2006/relationships/image" Target="../media/image236.png"/><Relationship Id="rId6" Type="http://schemas.openxmlformats.org/officeDocument/2006/relationships/image" Target="../media/image235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3" Type="http://schemas.openxmlformats.org/officeDocument/2006/relationships/image" Target="../media/image234.png"/><Relationship Id="rId2" Type="http://schemas.openxmlformats.org/officeDocument/2006/relationships/image" Target="../media/image233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39.png"/><Relationship Id="rId1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5.png"/><Relationship Id="rId8" Type="http://schemas.openxmlformats.org/officeDocument/2006/relationships/image" Target="../media/image244.png"/><Relationship Id="rId7" Type="http://schemas.openxmlformats.org/officeDocument/2006/relationships/image" Target="../media/image243.png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240.jpe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51.png"/><Relationship Id="rId14" Type="http://schemas.openxmlformats.org/officeDocument/2006/relationships/image" Target="../media/image250.png"/><Relationship Id="rId13" Type="http://schemas.openxmlformats.org/officeDocument/2006/relationships/image" Target="../media/image249.png"/><Relationship Id="rId12" Type="http://schemas.openxmlformats.org/officeDocument/2006/relationships/image" Target="../media/image248.png"/><Relationship Id="rId11" Type="http://schemas.openxmlformats.org/officeDocument/2006/relationships/image" Target="../media/image247.png"/><Relationship Id="rId10" Type="http://schemas.openxmlformats.org/officeDocument/2006/relationships/image" Target="../media/image246.png"/><Relationship Id="rId1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252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8.png"/><Relationship Id="rId8" Type="http://schemas.openxmlformats.org/officeDocument/2006/relationships/image" Target="../media/image257.png"/><Relationship Id="rId7" Type="http://schemas.openxmlformats.org/officeDocument/2006/relationships/image" Target="../media/image256.png"/><Relationship Id="rId6" Type="http://schemas.openxmlformats.org/officeDocument/2006/relationships/image" Target="../media/image255.png"/><Relationship Id="rId5" Type="http://schemas.openxmlformats.org/officeDocument/2006/relationships/image" Target="../media/image254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253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0.png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259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2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261.jpeg"/><Relationship Id="rId1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263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264.pn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265.png"/><Relationship Id="rId1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7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266.jpeg"/><Relationship Id="rId1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268.pn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269.png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5.png"/><Relationship Id="rId8" Type="http://schemas.openxmlformats.org/officeDocument/2006/relationships/image" Target="../media/image274.png"/><Relationship Id="rId7" Type="http://schemas.openxmlformats.org/officeDocument/2006/relationships/image" Target="../media/image273.png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77.png"/><Relationship Id="rId10" Type="http://schemas.openxmlformats.org/officeDocument/2006/relationships/image" Target="../media/image276.png"/><Relationship Id="rId1" Type="http://schemas.openxmlformats.org/officeDocument/2006/relationships/image" Target="../media/image3.jpe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3.png"/><Relationship Id="rId8" Type="http://schemas.openxmlformats.org/officeDocument/2006/relationships/image" Target="../media/image282.png"/><Relationship Id="rId7" Type="http://schemas.openxmlformats.org/officeDocument/2006/relationships/image" Target="../media/image281.png"/><Relationship Id="rId6" Type="http://schemas.openxmlformats.org/officeDocument/2006/relationships/image" Target="../media/image280.jpeg"/><Relationship Id="rId5" Type="http://schemas.openxmlformats.org/officeDocument/2006/relationships/image" Target="../media/image279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278.jpeg"/><Relationship Id="rId19" Type="http://schemas.openxmlformats.org/officeDocument/2006/relationships/image" Target="../media/image293.png"/><Relationship Id="rId18" Type="http://schemas.openxmlformats.org/officeDocument/2006/relationships/image" Target="../media/image292.png"/><Relationship Id="rId17" Type="http://schemas.openxmlformats.org/officeDocument/2006/relationships/image" Target="../media/image291.png"/><Relationship Id="rId16" Type="http://schemas.openxmlformats.org/officeDocument/2006/relationships/image" Target="../media/image290.png"/><Relationship Id="rId15" Type="http://schemas.openxmlformats.org/officeDocument/2006/relationships/image" Target="../media/image289.png"/><Relationship Id="rId14" Type="http://schemas.openxmlformats.org/officeDocument/2006/relationships/image" Target="../media/image288.png"/><Relationship Id="rId13" Type="http://schemas.openxmlformats.org/officeDocument/2006/relationships/image" Target="../media/image287.png"/><Relationship Id="rId12" Type="http://schemas.openxmlformats.org/officeDocument/2006/relationships/image" Target="../media/image286.png"/><Relationship Id="rId11" Type="http://schemas.openxmlformats.org/officeDocument/2006/relationships/image" Target="../media/image285.png"/><Relationship Id="rId10" Type="http://schemas.openxmlformats.org/officeDocument/2006/relationships/image" Target="../media/image284.png"/><Relationship Id="rId1" Type="http://schemas.openxmlformats.org/officeDocument/2006/relationships/image" Target="../media/image3.jpeg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5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294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296.jpeg"/><Relationship Id="rId1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297.jpeg"/><Relationship Id="rId1" Type="http://schemas.openxmlformats.org/officeDocument/2006/relationships/image" Target="../media/image3.jpe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3.png"/><Relationship Id="rId8" Type="http://schemas.openxmlformats.org/officeDocument/2006/relationships/image" Target="../media/image302.png"/><Relationship Id="rId7" Type="http://schemas.openxmlformats.org/officeDocument/2006/relationships/image" Target="../media/image301.png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298.jpeg"/><Relationship Id="rId19" Type="http://schemas.openxmlformats.org/officeDocument/2006/relationships/image" Target="../media/image313.png"/><Relationship Id="rId18" Type="http://schemas.openxmlformats.org/officeDocument/2006/relationships/image" Target="../media/image312.png"/><Relationship Id="rId17" Type="http://schemas.openxmlformats.org/officeDocument/2006/relationships/image" Target="../media/image311.png"/><Relationship Id="rId16" Type="http://schemas.openxmlformats.org/officeDocument/2006/relationships/image" Target="../media/image310.png"/><Relationship Id="rId15" Type="http://schemas.openxmlformats.org/officeDocument/2006/relationships/image" Target="../media/image309.png"/><Relationship Id="rId14" Type="http://schemas.openxmlformats.org/officeDocument/2006/relationships/image" Target="../media/image308.png"/><Relationship Id="rId13" Type="http://schemas.openxmlformats.org/officeDocument/2006/relationships/image" Target="../media/image307.png"/><Relationship Id="rId12" Type="http://schemas.openxmlformats.org/officeDocument/2006/relationships/image" Target="../media/image306.png"/><Relationship Id="rId11" Type="http://schemas.openxmlformats.org/officeDocument/2006/relationships/image" Target="../media/image305.png"/><Relationship Id="rId10" Type="http://schemas.openxmlformats.org/officeDocument/2006/relationships/image" Target="../media/image304.png"/><Relationship Id="rId1" Type="http://schemas.openxmlformats.org/officeDocument/2006/relationships/image" Target="../media/image3.jpe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314.jpeg"/><Relationship Id="rId1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315.jpeg"/><Relationship Id="rId1" Type="http://schemas.openxmlformats.org/officeDocument/2006/relationships/image" Target="../media/image3.jpeg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1.png"/><Relationship Id="rId8" Type="http://schemas.openxmlformats.org/officeDocument/2006/relationships/image" Target="../media/image320.png"/><Relationship Id="rId7" Type="http://schemas.openxmlformats.org/officeDocument/2006/relationships/image" Target="../media/image319.png"/><Relationship Id="rId6" Type="http://schemas.openxmlformats.org/officeDocument/2006/relationships/image" Target="../media/image318.png"/><Relationship Id="rId5" Type="http://schemas.openxmlformats.org/officeDocument/2006/relationships/image" Target="../media/image317.png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31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24.png"/><Relationship Id="rId11" Type="http://schemas.openxmlformats.org/officeDocument/2006/relationships/image" Target="../media/image323.png"/><Relationship Id="rId10" Type="http://schemas.openxmlformats.org/officeDocument/2006/relationships/image" Target="../media/image322.png"/><Relationship Id="rId1" Type="http://schemas.openxmlformats.org/officeDocument/2006/relationships/image" Target="../media/image3.jpeg"/></Relationships>
</file>

<file path=ppt/slides/_rels/slide7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325.jpeg"/><Relationship Id="rId1" Type="http://schemas.openxmlformats.org/officeDocument/2006/relationships/image" Target="../media/image3.jpeg"/></Relationships>
</file>

<file path=ppt/slides/_rels/slide7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326.png"/><Relationship Id="rId1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327.png"/><Relationship Id="rId1" Type="http://schemas.openxmlformats.org/officeDocument/2006/relationships/image" Target="../media/image3.jpeg"/></Relationships>
</file>

<file path=ppt/slides/_rels/slide7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327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8" Type="http://schemas.openxmlformats.org/officeDocument/2006/relationships/slideLayout" Target="../slideLayouts/slideLayout1.xml"/><Relationship Id="rId37" Type="http://schemas.openxmlformats.org/officeDocument/2006/relationships/image" Target="../media/image58.png"/><Relationship Id="rId36" Type="http://schemas.openxmlformats.org/officeDocument/2006/relationships/image" Target="../media/image57.png"/><Relationship Id="rId35" Type="http://schemas.openxmlformats.org/officeDocument/2006/relationships/image" Target="../media/image56.png"/><Relationship Id="rId34" Type="http://schemas.openxmlformats.org/officeDocument/2006/relationships/image" Target="../media/image55.png"/><Relationship Id="rId33" Type="http://schemas.openxmlformats.org/officeDocument/2006/relationships/image" Target="../media/image54.png"/><Relationship Id="rId32" Type="http://schemas.openxmlformats.org/officeDocument/2006/relationships/image" Target="../media/image53.png"/><Relationship Id="rId31" Type="http://schemas.openxmlformats.org/officeDocument/2006/relationships/image" Target="../media/image52.png"/><Relationship Id="rId30" Type="http://schemas.openxmlformats.org/officeDocument/2006/relationships/image" Target="../media/image51.png"/><Relationship Id="rId3" Type="http://schemas.openxmlformats.org/officeDocument/2006/relationships/image" Target="../media/image4.png"/><Relationship Id="rId29" Type="http://schemas.openxmlformats.org/officeDocument/2006/relationships/image" Target="../media/image50.png"/><Relationship Id="rId28" Type="http://schemas.openxmlformats.org/officeDocument/2006/relationships/image" Target="../media/image49.png"/><Relationship Id="rId27" Type="http://schemas.openxmlformats.org/officeDocument/2006/relationships/image" Target="../media/image48.png"/><Relationship Id="rId26" Type="http://schemas.openxmlformats.org/officeDocument/2006/relationships/image" Target="../media/image47.jpeg"/><Relationship Id="rId25" Type="http://schemas.openxmlformats.org/officeDocument/2006/relationships/image" Target="../media/image46.jpeg"/><Relationship Id="rId24" Type="http://schemas.openxmlformats.org/officeDocument/2006/relationships/image" Target="../media/image45.jpeg"/><Relationship Id="rId23" Type="http://schemas.openxmlformats.org/officeDocument/2006/relationships/image" Target="../media/image44.png"/><Relationship Id="rId22" Type="http://schemas.openxmlformats.org/officeDocument/2006/relationships/image" Target="../media/image43.jpeg"/><Relationship Id="rId21" Type="http://schemas.openxmlformats.org/officeDocument/2006/relationships/image" Target="../media/image42.jpeg"/><Relationship Id="rId20" Type="http://schemas.openxmlformats.org/officeDocument/2006/relationships/image" Target="../media/image41.jpeg"/><Relationship Id="rId2" Type="http://schemas.openxmlformats.org/officeDocument/2006/relationships/image" Target="../media/image5.png"/><Relationship Id="rId19" Type="http://schemas.openxmlformats.org/officeDocument/2006/relationships/image" Target="../media/image40.png"/><Relationship Id="rId18" Type="http://schemas.openxmlformats.org/officeDocument/2006/relationships/image" Target="../media/image39.jpeg"/><Relationship Id="rId17" Type="http://schemas.openxmlformats.org/officeDocument/2006/relationships/image" Target="../media/image38.jpeg"/><Relationship Id="rId16" Type="http://schemas.openxmlformats.org/officeDocument/2006/relationships/image" Target="../media/image37.jpeg"/><Relationship Id="rId15" Type="http://schemas.openxmlformats.org/officeDocument/2006/relationships/image" Target="../media/image36.jpeg"/><Relationship Id="rId14" Type="http://schemas.openxmlformats.org/officeDocument/2006/relationships/image" Target="../media/image35.png"/><Relationship Id="rId13" Type="http://schemas.openxmlformats.org/officeDocument/2006/relationships/image" Target="../media/image34.jpe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jpeg"/><Relationship Id="rId1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3.png"/><Relationship Id="rId8" Type="http://schemas.openxmlformats.org/officeDocument/2006/relationships/image" Target="../media/image332.png"/><Relationship Id="rId7" Type="http://schemas.openxmlformats.org/officeDocument/2006/relationships/image" Target="../media/image331.png"/><Relationship Id="rId6" Type="http://schemas.openxmlformats.org/officeDocument/2006/relationships/image" Target="../media/image330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3" Type="http://schemas.openxmlformats.org/officeDocument/2006/relationships/image" Target="../media/image329.jpeg"/><Relationship Id="rId2" Type="http://schemas.openxmlformats.org/officeDocument/2006/relationships/image" Target="../media/image328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35.png"/><Relationship Id="rId10" Type="http://schemas.openxmlformats.org/officeDocument/2006/relationships/image" Target="../media/image334.png"/><Relationship Id="rId1" Type="http://schemas.openxmlformats.org/officeDocument/2006/relationships/image" Target="../media/image3.jpeg"/></Relationships>
</file>

<file path=ppt/slides/_rels/slide8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337.png"/><Relationship Id="rId1" Type="http://schemas.openxmlformats.org/officeDocument/2006/relationships/image" Target="../media/image336.png"/></Relationships>
</file>

<file path=ppt/slides/_rels/slide8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.png"/><Relationship Id="rId2" Type="http://schemas.openxmlformats.org/officeDocument/2006/relationships/image" Target="../media/image339.png"/><Relationship Id="rId1" Type="http://schemas.openxmlformats.org/officeDocument/2006/relationships/image" Target="../media/image33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1.png"/><Relationship Id="rId1" Type="http://schemas.openxmlformats.org/officeDocument/2006/relationships/image" Target="../media/image3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2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16225" y="4427855"/>
            <a:ext cx="3762375" cy="552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4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20" name="picture 4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93063"/>
            <a:ext cx="11737847" cy="5436108"/>
          </a:xfrm>
          <a:prstGeom prst="rect">
            <a:avLst/>
          </a:prstGeom>
        </p:spPr>
      </p:pic>
      <p:grpSp>
        <p:nvGrpSpPr>
          <p:cNvPr id="80" name="group 8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42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24" name="textbox 424"/>
            <p:cNvSpPr/>
            <p:nvPr/>
          </p:nvSpPr>
          <p:spPr>
            <a:xfrm>
              <a:off x="889063" y="129502"/>
              <a:ext cx="57677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企业登录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法人帐号</a:t>
              </a:r>
              <a:endParaRPr lang="en-US" altLang="en-US" sz="2300" dirty="0"/>
            </a:p>
          </p:txBody>
        </p:sp>
        <p:pic>
          <p:nvPicPr>
            <p:cNvPr id="426" name="picture 4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428" name="picture 4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430" name="textbox 43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82" name="group 82"/>
          <p:cNvGrpSpPr/>
          <p:nvPr/>
        </p:nvGrpSpPr>
        <p:grpSpPr>
          <a:xfrm rot="21600000">
            <a:off x="3154552" y="889609"/>
            <a:ext cx="4858753" cy="457441"/>
            <a:chOff x="0" y="0"/>
            <a:chExt cx="4858753" cy="457441"/>
          </a:xfrm>
        </p:grpSpPr>
        <p:pic>
          <p:nvPicPr>
            <p:cNvPr id="432" name="picture 4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4858753" cy="457441"/>
            </a:xfrm>
            <a:prstGeom prst="rect">
              <a:avLst/>
            </a:prstGeom>
          </p:spPr>
        </p:pic>
        <p:sp>
          <p:nvSpPr>
            <p:cNvPr id="434" name="textbox 434"/>
            <p:cNvSpPr/>
            <p:nvPr/>
          </p:nvSpPr>
          <p:spPr>
            <a:xfrm>
              <a:off x="-12700" y="-12700"/>
              <a:ext cx="4884420" cy="48323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lang="en-US" altLang="en-US" sz="700" dirty="0"/>
            </a:p>
            <a:p>
              <a:pPr marL="422910" algn="l" rtl="0" eaLnBrk="0">
                <a:lnSpc>
                  <a:spcPts val="1915"/>
                </a:lnSpc>
                <a:spcBef>
                  <a:spcPts val="5"/>
                </a:spcBef>
              </a:pPr>
              <a:r>
                <a:rPr sz="14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登录网址：</a:t>
              </a:r>
              <a:r>
                <a:rPr sz="1400" kern="0" spc="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400" kern="0" spc="-2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https://fuwu.most.gov.cn/</a:t>
              </a:r>
              <a:endParaRPr lang="en-US" altLang="en-US" sz="1400" dirty="0"/>
            </a:p>
          </p:txBody>
        </p:sp>
      </p:grpSp>
      <p:grpSp>
        <p:nvGrpSpPr>
          <p:cNvPr id="84" name="group 84"/>
          <p:cNvGrpSpPr/>
          <p:nvPr/>
        </p:nvGrpSpPr>
        <p:grpSpPr>
          <a:xfrm rot="21600000">
            <a:off x="2842933" y="2955238"/>
            <a:ext cx="3326751" cy="601459"/>
            <a:chOff x="0" y="0"/>
            <a:chExt cx="3326751" cy="601459"/>
          </a:xfrm>
        </p:grpSpPr>
        <p:pic>
          <p:nvPicPr>
            <p:cNvPr id="436" name="picture 4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13042" y="11989"/>
              <a:ext cx="3300983" cy="576071"/>
            </a:xfrm>
            <a:prstGeom prst="rect">
              <a:avLst/>
            </a:prstGeom>
          </p:spPr>
        </p:pic>
        <p:pic>
          <p:nvPicPr>
            <p:cNvPr id="438" name="picture 4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47536"/>
              <a:ext cx="3165055" cy="553923"/>
            </a:xfrm>
            <a:prstGeom prst="rect">
              <a:avLst/>
            </a:prstGeom>
          </p:spPr>
        </p:pic>
        <p:sp>
          <p:nvSpPr>
            <p:cNvPr id="440" name="textbox 440"/>
            <p:cNvSpPr/>
            <p:nvPr/>
          </p:nvSpPr>
          <p:spPr>
            <a:xfrm>
              <a:off x="95250" y="116103"/>
              <a:ext cx="2586989" cy="42799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110000"/>
                </a:lnSpc>
              </a:pP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企业法人</a:t>
              </a:r>
              <a:r>
                <a:rPr sz="1200" b="1" kern="0" spc="-1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18</a:t>
              </a:r>
              <a:r>
                <a:rPr sz="1200" kern="0" spc="-1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位信用代码</a:t>
              </a: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登录</a:t>
              </a:r>
              <a:r>
                <a:rPr sz="1200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</a:t>
              </a:r>
              <a:r>
                <a:rPr sz="12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推荐</a:t>
              </a:r>
              <a:r>
                <a:rPr sz="1200" b="1" kern="0" spc="-2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360</a:t>
              </a:r>
              <a:r>
                <a:rPr sz="1200" b="1" kern="0" spc="-1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200" kern="0" spc="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安全浏览器</a:t>
              </a:r>
              <a:r>
                <a:rPr sz="1200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或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IE9</a:t>
              </a:r>
              <a:r>
                <a:rPr sz="1200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以上浏览器</a:t>
              </a:r>
              <a:endParaRPr lang="en-US" altLang="en-US" sz="1200" dirty="0"/>
            </a:p>
          </p:txBody>
        </p:sp>
        <p:pic>
          <p:nvPicPr>
            <p:cNvPr id="442" name="picture 4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0" y="0"/>
              <a:ext cx="2905721" cy="43929"/>
            </a:xfrm>
            <a:prstGeom prst="rect">
              <a:avLst/>
            </a:prstGeom>
          </p:spPr>
        </p:pic>
        <p:sp>
          <p:nvSpPr>
            <p:cNvPr id="444" name="rect"/>
            <p:cNvSpPr/>
            <p:nvPr/>
          </p:nvSpPr>
          <p:spPr>
            <a:xfrm>
              <a:off x="3272548" y="468668"/>
              <a:ext cx="54203" cy="35979"/>
            </a:xfrm>
            <a:prstGeom prst="rect">
              <a:avLst/>
            </a:prstGeom>
            <a:solidFill>
              <a:srgbClr val="FF000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86" name="group 86"/>
          <p:cNvGrpSpPr/>
          <p:nvPr/>
        </p:nvGrpSpPr>
        <p:grpSpPr>
          <a:xfrm rot="21600000">
            <a:off x="8539594" y="3838257"/>
            <a:ext cx="1673555" cy="467537"/>
            <a:chOff x="0" y="0"/>
            <a:chExt cx="1673555" cy="467537"/>
          </a:xfrm>
        </p:grpSpPr>
        <p:pic>
          <p:nvPicPr>
            <p:cNvPr id="446" name="picture 4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0"/>
              <a:ext cx="1660537" cy="454850"/>
            </a:xfrm>
            <a:prstGeom prst="rect">
              <a:avLst/>
            </a:prstGeom>
          </p:spPr>
        </p:pic>
        <p:pic>
          <p:nvPicPr>
            <p:cNvPr id="448" name="picture 4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205822" y="32440"/>
              <a:ext cx="1467732" cy="435097"/>
            </a:xfrm>
            <a:prstGeom prst="rect">
              <a:avLst/>
            </a:prstGeom>
          </p:spPr>
        </p:pic>
        <p:sp>
          <p:nvSpPr>
            <p:cNvPr id="450" name="textbox 450"/>
            <p:cNvSpPr/>
            <p:nvPr/>
          </p:nvSpPr>
          <p:spPr>
            <a:xfrm>
              <a:off x="396875" y="168592"/>
              <a:ext cx="1091564" cy="19938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1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5000"/>
                </a:lnSpc>
              </a:pPr>
              <a:r>
                <a:rPr sz="1200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注册、</a:t>
              </a:r>
              <a:r>
                <a:rPr sz="1200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找回密码</a:t>
              </a:r>
              <a:endParaRPr lang="en-US" altLang="en-US" sz="120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54" name="picture 4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91540"/>
            <a:ext cx="11737847" cy="5436108"/>
          </a:xfrm>
          <a:prstGeom prst="rect">
            <a:avLst/>
          </a:prstGeom>
        </p:spPr>
      </p:pic>
      <p:grpSp>
        <p:nvGrpSpPr>
          <p:cNvPr id="88" name="group 8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45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58" name="textbox 458"/>
            <p:cNvSpPr/>
            <p:nvPr/>
          </p:nvSpPr>
          <p:spPr>
            <a:xfrm>
              <a:off x="889063" y="129502"/>
              <a:ext cx="69869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企业登录</a:t>
              </a:r>
              <a:r>
                <a:rPr sz="2300" b="1" kern="0" spc="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法人帐号实名认证</a:t>
              </a:r>
              <a:endParaRPr lang="en-US" altLang="en-US" sz="2300" dirty="0"/>
            </a:p>
          </p:txBody>
        </p:sp>
        <p:pic>
          <p:nvPicPr>
            <p:cNvPr id="460" name="picture 4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462" name="picture 4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464" name="textbox 46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90" name="group 90"/>
          <p:cNvGrpSpPr/>
          <p:nvPr/>
        </p:nvGrpSpPr>
        <p:grpSpPr>
          <a:xfrm rot="21600000">
            <a:off x="9755707" y="1760118"/>
            <a:ext cx="2257642" cy="1414247"/>
            <a:chOff x="0" y="0"/>
            <a:chExt cx="2257642" cy="1414247"/>
          </a:xfrm>
        </p:grpSpPr>
        <p:pic>
          <p:nvPicPr>
            <p:cNvPr id="466" name="picture 4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13132" y="12293"/>
              <a:ext cx="2231135" cy="1401953"/>
            </a:xfrm>
            <a:prstGeom prst="rect">
              <a:avLst/>
            </a:prstGeom>
          </p:spPr>
        </p:pic>
        <p:sp>
          <p:nvSpPr>
            <p:cNvPr id="468" name="textbox 468"/>
            <p:cNvSpPr/>
            <p:nvPr/>
          </p:nvSpPr>
          <p:spPr>
            <a:xfrm>
              <a:off x="-12700" y="-12700"/>
              <a:ext cx="2283460" cy="87185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</a:pPr>
              <a:endParaRPr lang="en-US" altLang="en-US" sz="900" dirty="0"/>
            </a:p>
            <a:p>
              <a:pPr marL="38100" algn="l" rtl="0" eaLnBrk="0">
                <a:lnSpc>
                  <a:spcPct val="80000"/>
                </a:lnSpc>
                <a:spcBef>
                  <a:spcPts val="5"/>
                </a:spcBef>
                <a:tabLst>
                  <a:tab pos="118745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登录后，</a:t>
              </a:r>
              <a:r>
                <a:rPr sz="1200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请关注此状态，</a:t>
              </a:r>
              <a:r>
                <a:rPr sz="1200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若平</a:t>
              </a:r>
              <a:r>
                <a:rPr sz="12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</a:t>
              </a:r>
              <a:endParaRPr lang="en-US" altLang="en-US" sz="1200" dirty="0"/>
            </a:p>
            <a:p>
              <a:pPr marL="12700" algn="l" rtl="0" eaLnBrk="0">
                <a:lnSpc>
                  <a:spcPts val="1570"/>
                </a:lnSpc>
                <a:spcBef>
                  <a:spcPts val="640"/>
                </a:spcBef>
              </a:pPr>
              <a:r>
                <a:rPr sz="700" kern="0" spc="-20" dirty="0">
                  <a:solidFill>
                    <a:srgbClr val="FF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r>
                <a:rPr sz="700" kern="0" spc="-20" dirty="0">
                  <a:solidFill>
                    <a:srgbClr val="FF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</a:t>
              </a:r>
              <a:r>
                <a:rPr sz="1200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台实名认证通过，</a:t>
              </a:r>
              <a:r>
                <a:rPr sz="1200" kern="0" spc="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才可以进入</a:t>
              </a:r>
              <a:endParaRPr lang="en-US" altLang="en-US" sz="1200" dirty="0"/>
            </a:p>
            <a:p>
              <a:pPr marL="38100" algn="l" rtl="0" eaLnBrk="0">
                <a:lnSpc>
                  <a:spcPct val="80000"/>
                </a:lnSpc>
                <a:spcBef>
                  <a:spcPts val="235"/>
                </a:spcBef>
                <a:tabLst>
                  <a:tab pos="121920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火炬中心业务办理平台。</a:t>
              </a: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 </a:t>
              </a:r>
              <a:endParaRPr lang="en-US" altLang="en-US" sz="1200" dirty="0"/>
            </a:p>
          </p:txBody>
        </p:sp>
        <p:pic>
          <p:nvPicPr>
            <p:cNvPr id="470" name="picture 4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2030507" y="654444"/>
              <a:ext cx="214630" cy="191756"/>
            </a:xfrm>
            <a:prstGeom prst="rect">
              <a:avLst/>
            </a:prstGeom>
          </p:spPr>
        </p:pic>
        <p:pic>
          <p:nvPicPr>
            <p:cNvPr id="472" name="picture 4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564604"/>
              <a:ext cx="25400" cy="177800"/>
            </a:xfrm>
            <a:prstGeom prst="rect">
              <a:avLst/>
            </a:prstGeom>
          </p:spPr>
        </p:pic>
        <p:pic>
          <p:nvPicPr>
            <p:cNvPr id="474" name="picture 47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2169778" y="0"/>
              <a:ext cx="82143" cy="222644"/>
            </a:xfrm>
            <a:prstGeom prst="rect">
              <a:avLst/>
            </a:prstGeom>
          </p:spPr>
        </p:pic>
        <p:pic>
          <p:nvPicPr>
            <p:cNvPr id="476" name="picture 47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212102"/>
              <a:ext cx="25400" cy="76200"/>
            </a:xfrm>
            <a:prstGeom prst="rect">
              <a:avLst/>
            </a:prstGeom>
          </p:spPr>
        </p:pic>
        <p:pic>
          <p:nvPicPr>
            <p:cNvPr id="478" name="picture 47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352006" y="820801"/>
              <a:ext cx="1665605" cy="58128"/>
            </a:xfrm>
            <a:prstGeom prst="rect">
              <a:avLst/>
            </a:prstGeom>
          </p:spPr>
        </p:pic>
        <p:pic>
          <p:nvPicPr>
            <p:cNvPr id="480" name="picture 4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0" y="0"/>
              <a:ext cx="321298" cy="186702"/>
            </a:xfrm>
            <a:prstGeom prst="rect">
              <a:avLst/>
            </a:prstGeom>
          </p:spPr>
        </p:pic>
        <p:pic>
          <p:nvPicPr>
            <p:cNvPr id="482" name="picture 48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600000">
              <a:off x="346698" y="0"/>
              <a:ext cx="1803400" cy="25400"/>
            </a:xfrm>
            <a:prstGeom prst="rect">
              <a:avLst/>
            </a:prstGeom>
          </p:spPr>
        </p:pic>
        <p:pic>
          <p:nvPicPr>
            <p:cNvPr id="484" name="picture 48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600000">
              <a:off x="0" y="767804"/>
              <a:ext cx="328004" cy="78396"/>
            </a:xfrm>
            <a:prstGeom prst="rect">
              <a:avLst/>
            </a:prstGeom>
          </p:spPr>
        </p:pic>
        <p:pic>
          <p:nvPicPr>
            <p:cNvPr id="486" name="picture 48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600000">
              <a:off x="2232242" y="451244"/>
              <a:ext cx="25400" cy="177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4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90" name="picture 4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88491"/>
            <a:ext cx="11737847" cy="5487923"/>
          </a:xfrm>
          <a:prstGeom prst="rect">
            <a:avLst/>
          </a:prstGeom>
        </p:spPr>
      </p:pic>
      <p:grpSp>
        <p:nvGrpSpPr>
          <p:cNvPr id="92" name="group 9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49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94" name="textbox 494"/>
            <p:cNvSpPr/>
            <p:nvPr/>
          </p:nvSpPr>
          <p:spPr>
            <a:xfrm>
              <a:off x="889063" y="129502"/>
              <a:ext cx="82061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企业登录</a:t>
              </a:r>
              <a:r>
                <a:rPr sz="2300" b="1" kern="0" spc="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进入火炬中心业务办理平</a:t>
              </a:r>
              <a:r>
                <a:rPr sz="2300" kern="0" spc="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台</a:t>
              </a:r>
              <a:endParaRPr lang="en-US" altLang="en-US" sz="2300" dirty="0"/>
            </a:p>
          </p:txBody>
        </p:sp>
        <p:pic>
          <p:nvPicPr>
            <p:cNvPr id="496" name="picture 4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498" name="picture 4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500" name="textbox 50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pic>
        <p:nvPicPr>
          <p:cNvPr id="502" name="picture 5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067073" y="4913642"/>
            <a:ext cx="2545676" cy="976325"/>
          </a:xfrm>
          <a:prstGeom prst="rect">
            <a:avLst/>
          </a:prstGeom>
        </p:spPr>
      </p:pic>
      <p:sp>
        <p:nvSpPr>
          <p:cNvPr id="504" name="textbox 504"/>
          <p:cNvSpPr/>
          <p:nvPr/>
        </p:nvSpPr>
        <p:spPr>
          <a:xfrm>
            <a:off x="4162476" y="5626379"/>
            <a:ext cx="1857375" cy="2000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200" kern="0" spc="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进入火炬中心业务办理平台</a:t>
            </a:r>
            <a:endParaRPr lang="en-US" altLang="en-US" sz="1200" dirty="0"/>
          </a:p>
        </p:txBody>
      </p:sp>
      <p:pic>
        <p:nvPicPr>
          <p:cNvPr id="506" name="picture 5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112475" y="5850254"/>
            <a:ext cx="2500274" cy="39713"/>
          </a:xfrm>
          <a:prstGeom prst="rect">
            <a:avLst/>
          </a:prstGeom>
        </p:spPr>
      </p:pic>
      <p:pic>
        <p:nvPicPr>
          <p:cNvPr id="508" name="picture 5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121365" y="5504535"/>
            <a:ext cx="2379903" cy="25400"/>
          </a:xfrm>
          <a:prstGeom prst="rect">
            <a:avLst/>
          </a:prstGeom>
        </p:spPr>
      </p:pic>
      <p:pic>
        <p:nvPicPr>
          <p:cNvPr id="510" name="picture 5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587349" y="5545454"/>
            <a:ext cx="25400" cy="279400"/>
          </a:xfrm>
          <a:prstGeom prst="rect">
            <a:avLst/>
          </a:prstGeom>
        </p:spPr>
      </p:pic>
      <p:pic>
        <p:nvPicPr>
          <p:cNvPr id="512" name="picture 5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067073" y="5605170"/>
            <a:ext cx="25400" cy="17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picture 5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16" name="picture 5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85928" y="888491"/>
            <a:ext cx="11737847" cy="5434583"/>
          </a:xfrm>
          <a:prstGeom prst="rect">
            <a:avLst/>
          </a:prstGeom>
        </p:spPr>
      </p:pic>
      <p:grpSp>
        <p:nvGrpSpPr>
          <p:cNvPr id="94" name="group 9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51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20" name="textbox 520"/>
            <p:cNvSpPr/>
            <p:nvPr/>
          </p:nvSpPr>
          <p:spPr>
            <a:xfrm>
              <a:off x="889063" y="129502"/>
              <a:ext cx="57677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企业登录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我要办理</a:t>
              </a:r>
              <a:endParaRPr lang="en-US" altLang="en-US" sz="2300" dirty="0"/>
            </a:p>
          </p:txBody>
        </p:sp>
        <p:pic>
          <p:nvPicPr>
            <p:cNvPr id="522" name="picture 5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524" name="picture 5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526" name="textbox 52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96" name="group 96"/>
          <p:cNvGrpSpPr/>
          <p:nvPr/>
        </p:nvGrpSpPr>
        <p:grpSpPr>
          <a:xfrm rot="21600000">
            <a:off x="9611690" y="2936798"/>
            <a:ext cx="1465567" cy="720928"/>
            <a:chOff x="0" y="0"/>
            <a:chExt cx="1465567" cy="720928"/>
          </a:xfrm>
        </p:grpSpPr>
        <p:pic>
          <p:nvPicPr>
            <p:cNvPr id="528" name="picture 5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452550" cy="720928"/>
            </a:xfrm>
            <a:prstGeom prst="rect">
              <a:avLst/>
            </a:prstGeom>
          </p:spPr>
        </p:pic>
        <p:pic>
          <p:nvPicPr>
            <p:cNvPr id="530" name="picture 5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43231" y="263474"/>
              <a:ext cx="1422336" cy="457454"/>
            </a:xfrm>
            <a:prstGeom prst="rect">
              <a:avLst/>
            </a:prstGeom>
          </p:spPr>
        </p:pic>
        <p:pic>
          <p:nvPicPr>
            <p:cNvPr id="532" name="picture 5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263474"/>
              <a:ext cx="829690" cy="348272"/>
            </a:xfrm>
            <a:prstGeom prst="rect">
              <a:avLst/>
            </a:prstGeom>
          </p:spPr>
        </p:pic>
        <p:sp>
          <p:nvSpPr>
            <p:cNvPr id="534" name="textbox 534"/>
            <p:cNvSpPr/>
            <p:nvPr/>
          </p:nvSpPr>
          <p:spPr>
            <a:xfrm>
              <a:off x="264312" y="421513"/>
              <a:ext cx="939164" cy="19938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5000"/>
                </a:lnSpc>
              </a:pP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进入统计系统</a:t>
              </a:r>
              <a:endParaRPr lang="en-US" altLang="en-US" sz="1200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38" name="picture 5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88491"/>
            <a:ext cx="11737847" cy="5436108"/>
          </a:xfrm>
          <a:prstGeom prst="rect">
            <a:avLst/>
          </a:prstGeom>
        </p:spPr>
      </p:pic>
      <p:grpSp>
        <p:nvGrpSpPr>
          <p:cNvPr id="98" name="group 9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54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42" name="textbox 542"/>
            <p:cNvSpPr/>
            <p:nvPr/>
          </p:nvSpPr>
          <p:spPr>
            <a:xfrm>
              <a:off x="889063" y="129502"/>
              <a:ext cx="60725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企业登录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b="1" kern="0" spc="-3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自然人帐</a:t>
              </a:r>
              <a:r>
                <a:rPr sz="2300" kern="0" spc="-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号</a:t>
              </a:r>
              <a:endParaRPr lang="en-US" altLang="en-US" sz="2300" dirty="0"/>
            </a:p>
          </p:txBody>
        </p:sp>
        <p:pic>
          <p:nvPicPr>
            <p:cNvPr id="544" name="picture 5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546" name="picture 5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548" name="textbox 54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pic>
        <p:nvPicPr>
          <p:cNvPr id="550" name="picture 5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803376" y="1988820"/>
            <a:ext cx="2244611" cy="1058112"/>
          </a:xfrm>
          <a:prstGeom prst="rect">
            <a:avLst/>
          </a:prstGeom>
        </p:spPr>
      </p:pic>
      <p:sp>
        <p:nvSpPr>
          <p:cNvPr id="552" name="textbox 552"/>
          <p:cNvSpPr/>
          <p:nvPr/>
        </p:nvSpPr>
        <p:spPr>
          <a:xfrm>
            <a:off x="6790676" y="1963445"/>
            <a:ext cx="2283460" cy="6032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</a:pPr>
            <a:endParaRPr lang="en-US" altLang="en-US" sz="900" dirty="0"/>
          </a:p>
          <a:p>
            <a:pPr marL="38100" algn="l" rtl="0" eaLnBrk="0">
              <a:lnSpc>
                <a:spcPct val="78000"/>
              </a:lnSpc>
              <a:spcBef>
                <a:spcPts val="0"/>
              </a:spcBef>
              <a:tabLst>
                <a:tab pos="120650" algn="l"/>
              </a:tabLst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	</a:t>
            </a:r>
            <a:r>
              <a:rPr sz="1200" kern="0" spc="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在政务服务平台法人管理员授</a:t>
            </a:r>
            <a:endParaRPr lang="en-US" altLang="en-US" sz="1200" dirty="0"/>
          </a:p>
          <a:p>
            <a:pPr algn="l" rtl="0" eaLnBrk="0">
              <a:lnSpc>
                <a:spcPct val="103000"/>
              </a:lnSpc>
            </a:pPr>
            <a:endParaRPr lang="en-US" altLang="en-US" sz="600" dirty="0"/>
          </a:p>
          <a:p>
            <a:pPr marL="38100" algn="l" rtl="0" eaLnBrk="0">
              <a:lnSpc>
                <a:spcPct val="82000"/>
              </a:lnSpc>
              <a:spcBef>
                <a:spcPts val="5"/>
              </a:spcBef>
              <a:tabLst>
                <a:tab pos="120650" algn="l"/>
              </a:tabLst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	</a:t>
            </a:r>
            <a:r>
              <a:rPr sz="1200" kern="0" spc="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权的企业统计</a:t>
            </a:r>
            <a:r>
              <a:rPr sz="1200" kern="0" spc="0" dirty="0">
                <a:ln w="4358" cap="flat" cmpd="sng">
                  <a:solidFill>
                    <a:srgbClr val="FFFF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填报员</a:t>
            </a:r>
            <a:r>
              <a:rPr sz="1200" kern="0" spc="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登录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    </a:t>
            </a:r>
            <a:endParaRPr lang="en-US" altLang="en-US" sz="1200" dirty="0"/>
          </a:p>
        </p:txBody>
      </p:sp>
      <p:pic>
        <p:nvPicPr>
          <p:cNvPr id="554" name="picture 5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033092" y="2257183"/>
            <a:ext cx="25400" cy="271856"/>
          </a:xfrm>
          <a:prstGeom prst="rect">
            <a:avLst/>
          </a:prstGeom>
        </p:spPr>
      </p:pic>
      <p:pic>
        <p:nvPicPr>
          <p:cNvPr id="556" name="picture 5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803376" y="2272494"/>
            <a:ext cx="25400" cy="274401"/>
          </a:xfrm>
          <a:prstGeom prst="rect">
            <a:avLst/>
          </a:prstGeom>
        </p:spPr>
      </p:pic>
      <p:pic>
        <p:nvPicPr>
          <p:cNvPr id="558" name="picture 5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8898420" y="1976145"/>
            <a:ext cx="158801" cy="240713"/>
          </a:xfrm>
          <a:prstGeom prst="rect">
            <a:avLst/>
          </a:prstGeom>
        </p:spPr>
      </p:pic>
      <p:pic>
        <p:nvPicPr>
          <p:cNvPr id="560" name="picture 5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6803376" y="2158076"/>
            <a:ext cx="25400" cy="74080"/>
          </a:xfrm>
          <a:prstGeom prst="rect">
            <a:avLst/>
          </a:prstGeom>
        </p:spPr>
      </p:pic>
      <p:grpSp>
        <p:nvGrpSpPr>
          <p:cNvPr id="100" name="group 100"/>
          <p:cNvGrpSpPr/>
          <p:nvPr/>
        </p:nvGrpSpPr>
        <p:grpSpPr>
          <a:xfrm rot="21600000">
            <a:off x="8560307" y="3848353"/>
            <a:ext cx="2084895" cy="457441"/>
            <a:chOff x="0" y="0"/>
            <a:chExt cx="2084895" cy="457441"/>
          </a:xfrm>
        </p:grpSpPr>
        <p:pic>
          <p:nvPicPr>
            <p:cNvPr id="562" name="picture 5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0"/>
              <a:ext cx="2084895" cy="457441"/>
            </a:xfrm>
            <a:prstGeom prst="rect">
              <a:avLst/>
            </a:prstGeom>
          </p:spPr>
        </p:pic>
        <p:sp>
          <p:nvSpPr>
            <p:cNvPr id="564" name="textbox 564"/>
            <p:cNvSpPr/>
            <p:nvPr/>
          </p:nvSpPr>
          <p:spPr>
            <a:xfrm>
              <a:off x="-12700" y="-12700"/>
              <a:ext cx="2110739" cy="51180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9000"/>
                </a:lnSpc>
              </a:pPr>
              <a:endParaRPr lang="en-US" altLang="en-US" sz="100" dirty="0"/>
            </a:p>
            <a:p>
              <a:pPr marL="1025525" algn="l" rtl="0" eaLnBrk="0">
                <a:lnSpc>
                  <a:spcPct val="95000"/>
                </a:lnSpc>
              </a:pPr>
              <a:r>
                <a:rPr sz="1200" kern="0" spc="-1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找回密码</a:t>
              </a:r>
              <a:endParaRPr lang="en-US" altLang="en-US" sz="1200" dirty="0"/>
            </a:p>
          </p:txBody>
        </p:sp>
      </p:grpSp>
      <p:pic>
        <p:nvPicPr>
          <p:cNvPr id="566" name="picture 5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6803376" y="1976145"/>
            <a:ext cx="2073453" cy="60134"/>
          </a:xfrm>
          <a:prstGeom prst="rect">
            <a:avLst/>
          </a:prstGeom>
        </p:spPr>
      </p:pic>
      <p:pic>
        <p:nvPicPr>
          <p:cNvPr id="568" name="picture 5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6897294" y="2553944"/>
            <a:ext cx="2163736" cy="51447"/>
          </a:xfrm>
          <a:prstGeom prst="rect">
            <a:avLst/>
          </a:prstGeom>
        </p:spPr>
      </p:pic>
      <p:sp>
        <p:nvSpPr>
          <p:cNvPr id="570" name="rect"/>
          <p:cNvSpPr/>
          <p:nvPr/>
        </p:nvSpPr>
        <p:spPr>
          <a:xfrm>
            <a:off x="6803376" y="2061679"/>
            <a:ext cx="25400" cy="76200"/>
          </a:xfrm>
          <a:prstGeom prst="rect">
            <a:avLst/>
          </a:prstGeom>
          <a:solidFill>
            <a:srgbClr val="FF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picture 5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74" name="picture 5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88491"/>
            <a:ext cx="11737847" cy="5436108"/>
          </a:xfrm>
          <a:prstGeom prst="rect">
            <a:avLst/>
          </a:prstGeom>
        </p:spPr>
      </p:pic>
      <p:grpSp>
        <p:nvGrpSpPr>
          <p:cNvPr id="102" name="group 10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57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78" name="textbox 578"/>
            <p:cNvSpPr/>
            <p:nvPr/>
          </p:nvSpPr>
          <p:spPr>
            <a:xfrm>
              <a:off x="889063" y="129502"/>
              <a:ext cx="72917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企业登录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b="1" kern="0" spc="-3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自然人帐号实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名认证</a:t>
              </a:r>
              <a:endParaRPr lang="en-US" altLang="en-US" sz="2300" dirty="0"/>
            </a:p>
          </p:txBody>
        </p:sp>
        <p:pic>
          <p:nvPicPr>
            <p:cNvPr id="580" name="picture 5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582" name="picture 5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584" name="textbox 58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104" name="group 104"/>
          <p:cNvGrpSpPr/>
          <p:nvPr/>
        </p:nvGrpSpPr>
        <p:grpSpPr>
          <a:xfrm rot="21600000">
            <a:off x="9740354" y="1760118"/>
            <a:ext cx="2273008" cy="1322946"/>
            <a:chOff x="0" y="0"/>
            <a:chExt cx="2273008" cy="1322946"/>
          </a:xfrm>
        </p:grpSpPr>
        <p:pic>
          <p:nvPicPr>
            <p:cNvPr id="586" name="picture 5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2273008" cy="1322946"/>
            </a:xfrm>
            <a:prstGeom prst="rect">
              <a:avLst/>
            </a:prstGeom>
          </p:spPr>
        </p:pic>
        <p:sp>
          <p:nvSpPr>
            <p:cNvPr id="588" name="textbox 588"/>
            <p:cNvSpPr/>
            <p:nvPr/>
          </p:nvSpPr>
          <p:spPr>
            <a:xfrm>
              <a:off x="-12700" y="-12700"/>
              <a:ext cx="2298700" cy="137604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</a:pPr>
              <a:endParaRPr lang="en-US" altLang="en-US" sz="900" dirty="0"/>
            </a:p>
            <a:p>
              <a:pPr marL="121285" indent="-2540" algn="l" rtl="0" eaLnBrk="0">
                <a:lnSpc>
                  <a:spcPct val="115000"/>
                </a:lnSpc>
                <a:spcBef>
                  <a:spcPts val="5"/>
                </a:spcBef>
              </a:pPr>
              <a:r>
                <a:rPr sz="1200" b="1" kern="0" spc="-5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登录后，</a:t>
              </a:r>
              <a:r>
                <a:rPr sz="1200" b="1" kern="0" spc="1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5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请关注此状态，</a:t>
              </a:r>
              <a:r>
                <a:rPr sz="1200" b="1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5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平台</a:t>
              </a:r>
              <a:r>
                <a:rPr sz="1200" b="1" kern="0" spc="-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实名认证通过后，</a:t>
              </a:r>
              <a:r>
                <a:rPr sz="1200" b="1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才可以进入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</a:t>
              </a: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火炬中心业务办理平台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。</a:t>
              </a:r>
              <a:endParaRPr lang="en-US" altLang="en-US" sz="1200" dirty="0"/>
            </a:p>
          </p:txBody>
        </p:sp>
      </p:grpSp>
      <p:grpSp>
        <p:nvGrpSpPr>
          <p:cNvPr id="106" name="group 106"/>
          <p:cNvGrpSpPr/>
          <p:nvPr/>
        </p:nvGrpSpPr>
        <p:grpSpPr>
          <a:xfrm rot="21600000">
            <a:off x="8536076" y="4280395"/>
            <a:ext cx="3045231" cy="817486"/>
            <a:chOff x="0" y="0"/>
            <a:chExt cx="3045231" cy="817486"/>
          </a:xfrm>
        </p:grpSpPr>
        <p:pic>
          <p:nvPicPr>
            <p:cNvPr id="590" name="picture 5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12039" y="12712"/>
              <a:ext cx="3020568" cy="792479"/>
            </a:xfrm>
            <a:prstGeom prst="rect">
              <a:avLst/>
            </a:prstGeom>
          </p:spPr>
        </p:pic>
        <p:sp>
          <p:nvSpPr>
            <p:cNvPr id="592" name="textbox 592"/>
            <p:cNvSpPr/>
            <p:nvPr/>
          </p:nvSpPr>
          <p:spPr>
            <a:xfrm>
              <a:off x="1299222" y="109143"/>
              <a:ext cx="1551939" cy="65659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5000"/>
                </a:lnSpc>
              </a:pPr>
              <a:endParaRPr lang="en-US" altLang="en-US" sz="100" dirty="0"/>
            </a:p>
            <a:p>
              <a:pPr marL="12700" indent="16510" algn="l" rtl="0" eaLnBrk="0">
                <a:lnSpc>
                  <a:spcPct val="115000"/>
                </a:lnSpc>
              </a:pP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自然人帐号可以在这里</a:t>
              </a:r>
              <a:r>
                <a:rPr sz="1200" b="1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修改密码，</a:t>
              </a:r>
              <a:r>
                <a:rPr sz="1200" b="1" kern="0" spc="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或在登录页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找回密码。</a:t>
              </a:r>
              <a:endParaRPr lang="en-US" altLang="en-US" sz="1200" dirty="0"/>
            </a:p>
          </p:txBody>
        </p:sp>
        <p:pic>
          <p:nvPicPr>
            <p:cNvPr id="594" name="picture 59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1204277" y="0"/>
              <a:ext cx="1840954" cy="71729"/>
            </a:xfrm>
            <a:prstGeom prst="rect">
              <a:avLst/>
            </a:prstGeom>
          </p:spPr>
        </p:pic>
        <p:pic>
          <p:nvPicPr>
            <p:cNvPr id="596" name="picture 59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0" y="81673"/>
              <a:ext cx="1055141" cy="68948"/>
            </a:xfrm>
            <a:prstGeom prst="rect">
              <a:avLst/>
            </a:prstGeom>
          </p:spPr>
        </p:pic>
        <p:pic>
          <p:nvPicPr>
            <p:cNvPr id="598" name="picture 59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1225587" y="792086"/>
              <a:ext cx="1803400" cy="25400"/>
            </a:xfrm>
            <a:prstGeom prst="rect">
              <a:avLst/>
            </a:prstGeom>
          </p:spPr>
        </p:pic>
        <p:pic>
          <p:nvPicPr>
            <p:cNvPr id="600" name="picture 60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1177848" y="322757"/>
              <a:ext cx="51829" cy="465239"/>
            </a:xfrm>
            <a:prstGeom prst="rect">
              <a:avLst/>
            </a:prstGeom>
          </p:spPr>
        </p:pic>
        <p:pic>
          <p:nvPicPr>
            <p:cNvPr id="602" name="picture 60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3019831" y="97129"/>
              <a:ext cx="25400" cy="685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picture 6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606" name="picture 6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88491"/>
            <a:ext cx="11737847" cy="5487923"/>
          </a:xfrm>
          <a:prstGeom prst="rect">
            <a:avLst/>
          </a:prstGeom>
        </p:spPr>
      </p:pic>
      <p:grpSp>
        <p:nvGrpSpPr>
          <p:cNvPr id="108" name="group 10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60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10" name="textbox 610"/>
            <p:cNvSpPr/>
            <p:nvPr/>
          </p:nvSpPr>
          <p:spPr>
            <a:xfrm>
              <a:off x="889063" y="129502"/>
              <a:ext cx="82061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企业登录</a:t>
              </a:r>
              <a:r>
                <a:rPr sz="2300" b="1" kern="0" spc="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进入火炬中心业务办理平</a:t>
              </a:r>
              <a:r>
                <a:rPr sz="2300" kern="0" spc="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台</a:t>
              </a:r>
              <a:endParaRPr lang="en-US" altLang="en-US" sz="2300" dirty="0"/>
            </a:p>
          </p:txBody>
        </p:sp>
        <p:pic>
          <p:nvPicPr>
            <p:cNvPr id="612" name="picture 6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614" name="picture 6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616" name="textbox 61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110" name="group 110"/>
          <p:cNvGrpSpPr/>
          <p:nvPr/>
        </p:nvGrpSpPr>
        <p:grpSpPr>
          <a:xfrm rot="21600000">
            <a:off x="4139082" y="4898999"/>
            <a:ext cx="2481960" cy="1206994"/>
            <a:chOff x="0" y="0"/>
            <a:chExt cx="2481960" cy="1206994"/>
          </a:xfrm>
        </p:grpSpPr>
        <p:pic>
          <p:nvPicPr>
            <p:cNvPr id="618" name="picture 6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2481960" cy="1206994"/>
            </a:xfrm>
            <a:prstGeom prst="rect">
              <a:avLst/>
            </a:prstGeom>
          </p:spPr>
        </p:pic>
        <p:sp>
          <p:nvSpPr>
            <p:cNvPr id="620" name="textbox 620"/>
            <p:cNvSpPr/>
            <p:nvPr/>
          </p:nvSpPr>
          <p:spPr>
            <a:xfrm>
              <a:off x="-12700" y="784415"/>
              <a:ext cx="2499360" cy="4064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lang="en-US" altLang="en-US" sz="400" dirty="0"/>
            </a:p>
            <a:p>
              <a:pPr marL="38100" algn="l" rtl="0" eaLnBrk="0">
                <a:lnSpc>
                  <a:spcPct val="80000"/>
                </a:lnSpc>
                <a:spcBef>
                  <a:spcPts val="0"/>
                </a:spcBef>
                <a:tabLst>
                  <a:tab pos="120650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进入火炬火炬中心业务办理平台。</a:t>
              </a:r>
              <a:r>
                <a:rPr sz="12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</a:t>
              </a:r>
              <a:r>
                <a:rPr sz="12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endParaRPr lang="en-US" altLang="en-US" sz="12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700" dirty="0"/>
            </a:p>
            <a:p>
              <a:pPr marL="2460625" algn="l" rtl="0" eaLnBrk="0">
                <a:lnSpc>
                  <a:spcPct val="71000"/>
                </a:lnSpc>
                <a:spcBef>
                  <a:spcPts val="5"/>
                </a:spcBef>
              </a:pPr>
              <a:r>
                <a:rPr sz="700" kern="0" spc="-10" dirty="0">
                  <a:solidFill>
                    <a:srgbClr val="FF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endParaRPr lang="en-US" altLang="en-US" sz="700" dirty="0"/>
            </a:p>
          </p:txBody>
        </p:sp>
        <p:pic>
          <p:nvPicPr>
            <p:cNvPr id="622" name="picture 6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2449735" y="797115"/>
              <a:ext cx="25400" cy="279400"/>
            </a:xfrm>
            <a:prstGeom prst="rect">
              <a:avLst/>
            </a:prstGeom>
          </p:spPr>
        </p:pic>
        <p:pic>
          <p:nvPicPr>
            <p:cNvPr id="624" name="picture 6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813942"/>
              <a:ext cx="25400" cy="177800"/>
            </a:xfrm>
            <a:prstGeom prst="rect">
              <a:avLst/>
            </a:prstGeom>
          </p:spPr>
        </p:pic>
        <p:pic>
          <p:nvPicPr>
            <p:cNvPr id="626" name="picture 6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0" y="592365"/>
              <a:ext cx="2473667" cy="196176"/>
            </a:xfrm>
            <a:prstGeom prst="rect">
              <a:avLst/>
            </a:prstGeom>
          </p:spPr>
        </p:pic>
        <p:pic>
          <p:nvPicPr>
            <p:cNvPr id="628" name="picture 6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38747" y="1181594"/>
              <a:ext cx="2413000" cy="25400"/>
            </a:xfrm>
            <a:prstGeom prst="rect">
              <a:avLst/>
            </a:prstGeom>
          </p:spPr>
        </p:pic>
      </p:grpSp>
      <p:sp>
        <p:nvSpPr>
          <p:cNvPr id="630" name="textbox 630"/>
          <p:cNvSpPr/>
          <p:nvPr/>
        </p:nvSpPr>
        <p:spPr>
          <a:xfrm>
            <a:off x="4126382" y="5903442"/>
            <a:ext cx="50800" cy="1016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71000"/>
              </a:lnSpc>
            </a:pPr>
            <a:r>
              <a:rPr sz="700" kern="0" spc="-1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endParaRPr lang="en-US" altLang="en-US" sz="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picture 6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634" name="picture 6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90016"/>
            <a:ext cx="11737847" cy="5434583"/>
          </a:xfrm>
          <a:prstGeom prst="rect">
            <a:avLst/>
          </a:prstGeom>
        </p:spPr>
      </p:pic>
      <p:grpSp>
        <p:nvGrpSpPr>
          <p:cNvPr id="112" name="group 11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63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38" name="textbox 638"/>
            <p:cNvSpPr/>
            <p:nvPr/>
          </p:nvSpPr>
          <p:spPr>
            <a:xfrm>
              <a:off x="889063" y="129502"/>
              <a:ext cx="57677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企业登录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我要办理</a:t>
              </a:r>
              <a:endParaRPr lang="en-US" altLang="en-US" sz="2300" dirty="0"/>
            </a:p>
          </p:txBody>
        </p:sp>
        <p:pic>
          <p:nvPicPr>
            <p:cNvPr id="640" name="picture 6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642" name="picture 6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644" name="textbox 64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114" name="group 114"/>
          <p:cNvGrpSpPr/>
          <p:nvPr/>
        </p:nvGrpSpPr>
        <p:grpSpPr>
          <a:xfrm rot="21600000">
            <a:off x="9755707" y="4094124"/>
            <a:ext cx="1465555" cy="787729"/>
            <a:chOff x="0" y="0"/>
            <a:chExt cx="1465555" cy="787729"/>
          </a:xfrm>
        </p:grpSpPr>
        <p:pic>
          <p:nvPicPr>
            <p:cNvPr id="646" name="picture 6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13055"/>
              <a:ext cx="1453312" cy="762000"/>
            </a:xfrm>
            <a:prstGeom prst="rect">
              <a:avLst/>
            </a:prstGeom>
          </p:spPr>
        </p:pic>
        <p:pic>
          <p:nvPicPr>
            <p:cNvPr id="648" name="picture 6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330288"/>
              <a:ext cx="1465555" cy="457441"/>
            </a:xfrm>
            <a:prstGeom prst="rect">
              <a:avLst/>
            </a:prstGeom>
          </p:spPr>
        </p:pic>
        <p:sp>
          <p:nvSpPr>
            <p:cNvPr id="650" name="textbox 650"/>
            <p:cNvSpPr/>
            <p:nvPr/>
          </p:nvSpPr>
          <p:spPr>
            <a:xfrm>
              <a:off x="264312" y="488327"/>
              <a:ext cx="939164" cy="19938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5000"/>
                </a:lnSpc>
              </a:pP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进入统计系统</a:t>
              </a:r>
              <a:endParaRPr lang="en-US" altLang="en-US" sz="1200" dirty="0"/>
            </a:p>
          </p:txBody>
        </p:sp>
        <p:sp>
          <p:nvSpPr>
            <p:cNvPr id="652" name="rect"/>
            <p:cNvSpPr/>
            <p:nvPr/>
          </p:nvSpPr>
          <p:spPr>
            <a:xfrm>
              <a:off x="783018" y="0"/>
              <a:ext cx="58280" cy="52514"/>
            </a:xfrm>
            <a:prstGeom prst="rect">
              <a:avLst/>
            </a:prstGeom>
            <a:solidFill>
              <a:srgbClr val="FF000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picture 6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656" name="picture 6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88491"/>
            <a:ext cx="11737847" cy="5436108"/>
          </a:xfrm>
          <a:prstGeom prst="rect">
            <a:avLst/>
          </a:prstGeom>
        </p:spPr>
      </p:pic>
      <p:grpSp>
        <p:nvGrpSpPr>
          <p:cNvPr id="116" name="group 11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65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60" name="textbox 660"/>
            <p:cNvSpPr/>
            <p:nvPr/>
          </p:nvSpPr>
          <p:spPr>
            <a:xfrm>
              <a:off x="889063" y="129502"/>
              <a:ext cx="57677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机构登录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机构帐号</a:t>
              </a:r>
              <a:endParaRPr lang="en-US" altLang="en-US" sz="2300" dirty="0"/>
            </a:p>
          </p:txBody>
        </p:sp>
        <p:pic>
          <p:nvPicPr>
            <p:cNvPr id="662" name="picture 6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664" name="picture 6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666" name="textbox 66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118" name="group 118"/>
          <p:cNvGrpSpPr/>
          <p:nvPr/>
        </p:nvGrpSpPr>
        <p:grpSpPr>
          <a:xfrm rot="21600000">
            <a:off x="4222572" y="824014"/>
            <a:ext cx="6710667" cy="601459"/>
            <a:chOff x="0" y="0"/>
            <a:chExt cx="6710667" cy="601459"/>
          </a:xfrm>
        </p:grpSpPr>
        <p:pic>
          <p:nvPicPr>
            <p:cNvPr id="668" name="picture 6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6710667" cy="601459"/>
            </a:xfrm>
            <a:prstGeom prst="rect">
              <a:avLst/>
            </a:prstGeom>
          </p:spPr>
        </p:pic>
        <p:sp>
          <p:nvSpPr>
            <p:cNvPr id="670" name="textbox 670"/>
            <p:cNvSpPr/>
            <p:nvPr/>
          </p:nvSpPr>
          <p:spPr>
            <a:xfrm>
              <a:off x="-12700" y="-12700"/>
              <a:ext cx="6736080" cy="63245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lang="en-US" altLang="en-US" sz="500" dirty="0"/>
            </a:p>
            <a:p>
              <a:pPr marL="1978025" indent="-1435100" algn="l" rtl="0" eaLnBrk="0">
                <a:lnSpc>
                  <a:spcPct val="108000"/>
                </a:lnSpc>
                <a:spcBef>
                  <a:spcPts val="5"/>
                </a:spcBef>
              </a:pPr>
              <a:r>
                <a:rPr sz="1400" kern="0" spc="-10" dirty="0">
                  <a:ln w="5103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火炬中心机构帐号</a:t>
              </a: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登录网址：</a:t>
              </a:r>
              <a:r>
                <a:rPr sz="1400" kern="0" spc="1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https://tyrz.chinatorch.org.cn/hj</a:t>
              </a:r>
              <a:r>
                <a:rPr sz="1400" kern="0" spc="-30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400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ismp/a/login#tj        </a:t>
              </a: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或者：</a:t>
              </a:r>
              <a:r>
                <a:rPr sz="1400" kern="0" spc="1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https:/</a:t>
              </a:r>
              <a:r>
                <a:rPr sz="1400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/tj.chinatorch.org.cn</a:t>
              </a:r>
              <a:endParaRPr lang="en-US" altLang="en-US" sz="1400" dirty="0"/>
            </a:p>
          </p:txBody>
        </p:sp>
      </p:grpSp>
      <p:pic>
        <p:nvPicPr>
          <p:cNvPr id="672" name="picture 6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387550" y="2192159"/>
            <a:ext cx="1969616" cy="792327"/>
          </a:xfrm>
          <a:prstGeom prst="rect">
            <a:avLst/>
          </a:prstGeom>
        </p:spPr>
      </p:pic>
      <p:grpSp>
        <p:nvGrpSpPr>
          <p:cNvPr id="120" name="group 120"/>
          <p:cNvGrpSpPr/>
          <p:nvPr/>
        </p:nvGrpSpPr>
        <p:grpSpPr>
          <a:xfrm rot="21600000">
            <a:off x="9947388" y="3704475"/>
            <a:ext cx="1561910" cy="961364"/>
            <a:chOff x="0" y="0"/>
            <a:chExt cx="1561910" cy="961364"/>
          </a:xfrm>
        </p:grpSpPr>
        <p:pic>
          <p:nvPicPr>
            <p:cNvPr id="674" name="picture 6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1549667" cy="948295"/>
            </a:xfrm>
            <a:prstGeom prst="rect">
              <a:avLst/>
            </a:prstGeom>
          </p:spPr>
        </p:pic>
        <p:sp>
          <p:nvSpPr>
            <p:cNvPr id="676" name="textbox 676"/>
            <p:cNvSpPr/>
            <p:nvPr/>
          </p:nvSpPr>
          <p:spPr>
            <a:xfrm>
              <a:off x="81475" y="444936"/>
              <a:ext cx="1493519" cy="5175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4000"/>
                </a:lnSpc>
              </a:pPr>
              <a:endParaRPr lang="en-US" altLang="en-US" sz="200" dirty="0"/>
            </a:p>
            <a:p>
              <a:pPr marL="137795" algn="l" rtl="0" eaLnBrk="0">
                <a:lnSpc>
                  <a:spcPct val="77000"/>
                </a:lnSpc>
                <a:spcBef>
                  <a:spcPts val="0"/>
                </a:spcBef>
              </a:pP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找回密码或找统计</a:t>
              </a:r>
              <a:r>
                <a:rPr sz="12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</a:t>
              </a:r>
              <a:endParaRPr lang="en-US" altLang="en-US" sz="1200" dirty="0"/>
            </a:p>
            <a:p>
              <a:pPr algn="l" rtl="0" eaLnBrk="0">
                <a:lnSpc>
                  <a:spcPct val="111000"/>
                </a:lnSpc>
              </a:pPr>
              <a:endParaRPr lang="en-US" altLang="en-US" sz="600" dirty="0"/>
            </a:p>
            <a:p>
              <a:pPr marL="41910" algn="l" rtl="0" eaLnBrk="0">
                <a:lnSpc>
                  <a:spcPct val="76000"/>
                </a:lnSpc>
                <a:spcBef>
                  <a:spcPts val="5"/>
                </a:spcBef>
                <a:tabLst>
                  <a:tab pos="215265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管理员</a:t>
              </a:r>
              <a:r>
                <a:rPr sz="1200" kern="0" spc="-1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重置密码</a:t>
              </a:r>
              <a:r>
                <a:rPr sz="1200" kern="0" spc="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</a:t>
              </a:r>
              <a:endParaRPr lang="en-US" altLang="en-US" sz="1200" dirty="0"/>
            </a:p>
          </p:txBody>
        </p:sp>
        <p:pic>
          <p:nvPicPr>
            <p:cNvPr id="678" name="picture 67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1525168" y="772252"/>
              <a:ext cx="27578" cy="172597"/>
            </a:xfrm>
            <a:prstGeom prst="rect">
              <a:avLst/>
            </a:prstGeom>
          </p:spPr>
        </p:pic>
        <p:pic>
          <p:nvPicPr>
            <p:cNvPr id="680" name="picture 68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94175" y="776850"/>
              <a:ext cx="29757" cy="172597"/>
            </a:xfrm>
            <a:prstGeom prst="rect">
              <a:avLst/>
            </a:prstGeom>
          </p:spPr>
        </p:pic>
        <p:pic>
          <p:nvPicPr>
            <p:cNvPr id="682" name="picture 68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1523234" y="457636"/>
              <a:ext cx="27578" cy="271556"/>
            </a:xfrm>
            <a:prstGeom prst="rect">
              <a:avLst/>
            </a:prstGeom>
          </p:spPr>
        </p:pic>
        <p:pic>
          <p:nvPicPr>
            <p:cNvPr id="684" name="picture 6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112464" y="328896"/>
              <a:ext cx="1449445" cy="107698"/>
            </a:xfrm>
            <a:prstGeom prst="rect">
              <a:avLst/>
            </a:prstGeom>
          </p:spPr>
        </p:pic>
        <p:pic>
          <p:nvPicPr>
            <p:cNvPr id="686" name="picture 68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600000">
              <a:off x="130879" y="933784"/>
              <a:ext cx="1401357" cy="27579"/>
            </a:xfrm>
            <a:prstGeom prst="rect">
              <a:avLst/>
            </a:prstGeom>
          </p:spPr>
        </p:pic>
        <p:pic>
          <p:nvPicPr>
            <p:cNvPr id="688" name="picture 68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600000">
              <a:off x="94175" y="564088"/>
              <a:ext cx="29757" cy="182158"/>
            </a:xfrm>
            <a:prstGeom prst="rect">
              <a:avLst/>
            </a:prstGeom>
          </p:spPr>
        </p:pic>
      </p:grpSp>
      <p:sp>
        <p:nvSpPr>
          <p:cNvPr id="690" name="textbox 690"/>
          <p:cNvSpPr/>
          <p:nvPr/>
        </p:nvSpPr>
        <p:spPr>
          <a:xfrm>
            <a:off x="8482038" y="2314003"/>
            <a:ext cx="1705610" cy="19938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200" kern="0" spc="0" dirty="0">
                <a:ln w="4358" cap="flat" cmpd="sng">
                  <a:solidFill>
                    <a:srgbClr val="FFFF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机构统计填报员帐号</a:t>
            </a:r>
            <a:r>
              <a:rPr sz="1200" kern="0" spc="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登录</a:t>
            </a:r>
            <a:endParaRPr lang="en-US" altLang="en-US" sz="1200" dirty="0"/>
          </a:p>
        </p:txBody>
      </p:sp>
      <p:pic>
        <p:nvPicPr>
          <p:cNvPr id="692" name="picture 69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8481720" y="2552204"/>
            <a:ext cx="1837029" cy="51333"/>
          </a:xfrm>
          <a:prstGeom prst="rect">
            <a:avLst/>
          </a:prstGeom>
        </p:spPr>
      </p:pic>
      <p:pic>
        <p:nvPicPr>
          <p:cNvPr id="694" name="picture 69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8495030" y="2192159"/>
            <a:ext cx="1803400" cy="25400"/>
          </a:xfrm>
          <a:prstGeom prst="rect">
            <a:avLst/>
          </a:prstGeom>
        </p:spPr>
      </p:pic>
      <p:pic>
        <p:nvPicPr>
          <p:cNvPr id="696" name="picture 69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8387550" y="2237092"/>
            <a:ext cx="25400" cy="282283"/>
          </a:xfrm>
          <a:prstGeom prst="rect">
            <a:avLst/>
          </a:prstGeom>
        </p:spPr>
      </p:pic>
      <p:pic>
        <p:nvPicPr>
          <p:cNvPr id="698" name="picture 69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10331767" y="2285822"/>
            <a:ext cx="25400" cy="17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picture 7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702" name="picture 7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3547" y="893064"/>
            <a:ext cx="11734800" cy="5434583"/>
          </a:xfrm>
          <a:prstGeom prst="rect">
            <a:avLst/>
          </a:prstGeom>
        </p:spPr>
      </p:pic>
      <p:grpSp>
        <p:nvGrpSpPr>
          <p:cNvPr id="122" name="group 12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70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06" name="textbox 706"/>
            <p:cNvSpPr/>
            <p:nvPr/>
          </p:nvSpPr>
          <p:spPr>
            <a:xfrm>
              <a:off x="889063" y="129502"/>
              <a:ext cx="60725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统计填报员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我要办理</a:t>
              </a:r>
              <a:endParaRPr lang="en-US" altLang="en-US" sz="2300" dirty="0"/>
            </a:p>
          </p:txBody>
        </p:sp>
        <p:pic>
          <p:nvPicPr>
            <p:cNvPr id="708" name="picture 7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710" name="picture 7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712" name="textbox 71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124" name="group 124"/>
          <p:cNvGrpSpPr/>
          <p:nvPr/>
        </p:nvGrpSpPr>
        <p:grpSpPr>
          <a:xfrm rot="21600000">
            <a:off x="1598676" y="2959189"/>
            <a:ext cx="2709824" cy="691641"/>
            <a:chOff x="0" y="0"/>
            <a:chExt cx="2709824" cy="691641"/>
          </a:xfrm>
        </p:grpSpPr>
        <p:pic>
          <p:nvPicPr>
            <p:cNvPr id="714" name="picture 7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2709824" cy="691641"/>
            </a:xfrm>
            <a:prstGeom prst="rect">
              <a:avLst/>
            </a:prstGeom>
          </p:spPr>
        </p:pic>
        <p:sp>
          <p:nvSpPr>
            <p:cNvPr id="716" name="textbox 716"/>
            <p:cNvSpPr/>
            <p:nvPr/>
          </p:nvSpPr>
          <p:spPr>
            <a:xfrm>
              <a:off x="-12700" y="-12700"/>
              <a:ext cx="2735579" cy="74485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2000"/>
                </a:lnSpc>
              </a:pPr>
              <a:endParaRPr lang="en-US" altLang="en-US" sz="1000" dirty="0"/>
            </a:p>
            <a:p>
              <a:pPr marL="716280" indent="-635" algn="l" rtl="0" eaLnBrk="0">
                <a:lnSpc>
                  <a:spcPct val="110000"/>
                </a:lnSpc>
                <a:spcBef>
                  <a:spcPts val="5"/>
                </a:spcBef>
              </a:pP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机构帐号可以在此，</a:t>
              </a:r>
              <a:r>
                <a:rPr sz="1200" b="1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也可以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</a:t>
              </a: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统计系统中修改密码。</a:t>
              </a:r>
              <a:endParaRPr lang="en-US" altLang="en-US" sz="1200" dirty="0"/>
            </a:p>
          </p:txBody>
        </p:sp>
      </p:grpSp>
      <p:pic>
        <p:nvPicPr>
          <p:cNvPr id="718" name="picture 7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107640" y="3225977"/>
            <a:ext cx="1465554" cy="791781"/>
          </a:xfrm>
          <a:prstGeom prst="rect">
            <a:avLst/>
          </a:prstGeom>
        </p:spPr>
      </p:pic>
      <p:grpSp>
        <p:nvGrpSpPr>
          <p:cNvPr id="126" name="group 126"/>
          <p:cNvGrpSpPr/>
          <p:nvPr/>
        </p:nvGrpSpPr>
        <p:grpSpPr>
          <a:xfrm rot="21600000">
            <a:off x="9107640" y="3577493"/>
            <a:ext cx="1465554" cy="440265"/>
            <a:chOff x="0" y="0"/>
            <a:chExt cx="1465554" cy="440265"/>
          </a:xfrm>
        </p:grpSpPr>
        <p:pic>
          <p:nvPicPr>
            <p:cNvPr id="720" name="picture 7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1465554" cy="440265"/>
            </a:xfrm>
            <a:prstGeom prst="rect">
              <a:avLst/>
            </a:prstGeom>
          </p:spPr>
        </p:pic>
        <p:sp>
          <p:nvSpPr>
            <p:cNvPr id="722" name="textbox 722"/>
            <p:cNvSpPr/>
            <p:nvPr/>
          </p:nvSpPr>
          <p:spPr>
            <a:xfrm>
              <a:off x="-12700" y="-12700"/>
              <a:ext cx="1490980" cy="49339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marL="289560" algn="l" rtl="0" eaLnBrk="0">
                <a:lnSpc>
                  <a:spcPct val="95000"/>
                </a:lnSpc>
                <a:spcBef>
                  <a:spcPts val="0"/>
                </a:spcBef>
              </a:pP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进入统计系统</a:t>
              </a:r>
              <a:endParaRPr lang="en-US" altLang="en-US" sz="1200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" name="textbox 8"/>
            <p:cNvSpPr/>
            <p:nvPr/>
          </p:nvSpPr>
          <p:spPr>
            <a:xfrm>
              <a:off x="529475" y="-12700"/>
              <a:ext cx="1555114" cy="78994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7000"/>
                </a:lnSpc>
              </a:pPr>
              <a:endParaRPr lang="en-US" altLang="en-US" sz="1000" dirty="0"/>
            </a:p>
            <a:p>
              <a:pPr marL="153670" algn="l" rtl="0" eaLnBrk="0">
                <a:lnSpc>
                  <a:spcPts val="2780"/>
                </a:lnSpc>
                <a:spcBef>
                  <a:spcPts val="0"/>
                </a:spcBef>
                <a:tabLst>
                  <a:tab pos="329565" algn="l"/>
                </a:tabLst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2300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主要内容</a:t>
              </a:r>
              <a:endParaRPr lang="en-US" altLang="en-US" sz="2300" dirty="0"/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576563" y="1628800"/>
            <a:ext cx="3024327" cy="28609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455663" y="1628800"/>
            <a:ext cx="2961652" cy="2860903"/>
          </a:xfrm>
          <a:prstGeom prst="rect">
            <a:avLst/>
          </a:prstGeom>
        </p:spPr>
      </p:pic>
      <p:sp>
        <p:nvSpPr>
          <p:cNvPr id="18" name="textbox 1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20" name="textbox 20"/>
          <p:cNvSpPr/>
          <p:nvPr/>
        </p:nvSpPr>
        <p:spPr>
          <a:xfrm>
            <a:off x="3168954" y="4752073"/>
            <a:ext cx="1846579" cy="3746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2300" kern="0" spc="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统计系统简介</a:t>
            </a:r>
            <a:endParaRPr lang="en-US" altLang="en-US" sz="2300" dirty="0"/>
          </a:p>
        </p:txBody>
      </p:sp>
      <p:sp>
        <p:nvSpPr>
          <p:cNvPr id="22" name="textbox 22"/>
          <p:cNvSpPr/>
          <p:nvPr/>
        </p:nvSpPr>
        <p:spPr>
          <a:xfrm>
            <a:off x="6994626" y="4752073"/>
            <a:ext cx="1844675" cy="370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300" kern="0" spc="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系统操作说明</a:t>
            </a:r>
            <a:endParaRPr lang="en-US" altLang="en-US" sz="23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picture 7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726" name="textbox 726"/>
          <p:cNvSpPr/>
          <p:nvPr/>
        </p:nvSpPr>
        <p:spPr>
          <a:xfrm>
            <a:off x="537959" y="2901060"/>
            <a:ext cx="11182350" cy="2352675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8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3825" algn="l" rtl="0" eaLnBrk="0">
              <a:lnSpc>
                <a:spcPct val="99000"/>
              </a:lnSpc>
            </a:pPr>
            <a:r>
              <a:rPr sz="2300" b="1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2300" kern="0" spc="-20" dirty="0">
                <a:ln w="871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2300" kern="0" spc="2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300" kern="0" spc="-20" dirty="0">
                <a:ln w="871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新增调查单位</a:t>
            </a:r>
            <a:endParaRPr lang="en-US" altLang="en-US" sz="2300" dirty="0"/>
          </a:p>
          <a:p>
            <a:pPr marL="271145" algn="l" rtl="0" eaLnBrk="0">
              <a:lnSpc>
                <a:spcPct val="129000"/>
              </a:lnSpc>
              <a:spcBef>
                <a:spcPts val="295"/>
              </a:spcBef>
            </a:pP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r>
              <a:rPr sz="17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企业帐号为企业</a:t>
            </a:r>
            <a:r>
              <a:rPr sz="1700" kern="0" spc="1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18</a:t>
            </a:r>
            <a:r>
              <a:rPr sz="1700" kern="0" spc="1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位社会信用代码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或</a:t>
            </a:r>
            <a:r>
              <a:rPr sz="1700" kern="0" spc="1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自然</a:t>
            </a:r>
            <a:r>
              <a:rPr sz="1700" kern="0" spc="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人帐号</a:t>
            </a:r>
            <a:r>
              <a:rPr sz="17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</a:t>
            </a:r>
            <a:r>
              <a:rPr sz="17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在政务平台管理（注册、</a:t>
            </a:r>
            <a:r>
              <a:rPr sz="1700" kern="0" spc="2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认证）</a:t>
            </a:r>
            <a:r>
              <a:rPr sz="1700" kern="0" spc="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。                                       </a:t>
            </a: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</a:t>
            </a: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r>
              <a:rPr sz="1700" kern="0" spc="1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孵化器机构帐号为“</a:t>
            </a:r>
            <a:r>
              <a:rPr sz="1700" kern="0" spc="-2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tjfh</a:t>
            </a:r>
            <a:r>
              <a:rPr sz="17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+</a:t>
            </a:r>
            <a:r>
              <a:rPr sz="17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本省行政区划前</a:t>
            </a:r>
            <a:r>
              <a:rPr sz="17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17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位</a:t>
            </a:r>
            <a:r>
              <a:rPr sz="17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+4</a:t>
            </a:r>
            <a:r>
              <a:rPr sz="17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位数字流水编码”。</a:t>
            </a:r>
            <a:endParaRPr lang="en-US" altLang="en-US" sz="1700" dirty="0"/>
          </a:p>
          <a:p>
            <a:pPr marL="271145" algn="l" rtl="0" eaLnBrk="0">
              <a:lnSpc>
                <a:spcPts val="2455"/>
              </a:lnSpc>
              <a:spcBef>
                <a:spcPts val="295"/>
              </a:spcBef>
            </a:pP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</a:t>
            </a: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r>
              <a:rPr sz="17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生产力机构帐号为“</a:t>
            </a:r>
            <a:r>
              <a:rPr sz="1700" kern="0" spc="-2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tjsc</a:t>
            </a: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+</a:t>
            </a: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本省行政区</a:t>
            </a:r>
            <a:r>
              <a:rPr sz="17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划前</a:t>
            </a:r>
            <a:r>
              <a:rPr sz="17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17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位</a:t>
            </a:r>
            <a:r>
              <a:rPr sz="17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+2</a:t>
            </a:r>
            <a:r>
              <a:rPr sz="17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位数字流水编码”。</a:t>
            </a:r>
            <a:endParaRPr lang="en-US" altLang="en-US" sz="1700" dirty="0"/>
          </a:p>
          <a:p>
            <a:pPr marL="271145" algn="l" rtl="0" eaLnBrk="0">
              <a:lnSpc>
                <a:spcPts val="2685"/>
              </a:lnSpc>
            </a:pP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r>
              <a:rPr sz="1700" kern="0" spc="1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其他年报机构帐号以系统生成的帐号为准。</a:t>
            </a:r>
            <a:endParaRPr lang="en-US" altLang="en-US" sz="1700" dirty="0"/>
          </a:p>
          <a:p>
            <a:pPr marL="271145" algn="l" rtl="0" eaLnBrk="0">
              <a:lnSpc>
                <a:spcPts val="2315"/>
              </a:lnSpc>
              <a:spcBef>
                <a:spcPts val="485"/>
              </a:spcBef>
            </a:pPr>
            <a:r>
              <a:rPr sz="1700" kern="0" spc="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</a:t>
            </a:r>
            <a:r>
              <a:rPr sz="1700" kern="0" spc="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</a:t>
            </a:r>
            <a:r>
              <a:rPr sz="1700" kern="0" spc="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r>
              <a:rPr sz="17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新增加机构帐号的默认密码与帐号一</a:t>
            </a: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致，</a:t>
            </a:r>
            <a:r>
              <a:rPr sz="1700" kern="0" spc="1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首次登录</a:t>
            </a:r>
            <a:r>
              <a:rPr sz="1700" kern="0" spc="20" dirty="0">
                <a:solidFill>
                  <a:srgbClr val="FFC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必须修改</a:t>
            </a: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</a:t>
            </a:r>
            <a:r>
              <a:rPr sz="17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也可请统计管理员修改。</a:t>
            </a:r>
            <a:endParaRPr lang="en-US" altLang="en-US" sz="1700" dirty="0"/>
          </a:p>
        </p:txBody>
      </p:sp>
      <p:sp>
        <p:nvSpPr>
          <p:cNvPr id="728" name="textbox 728"/>
          <p:cNvSpPr/>
          <p:nvPr/>
        </p:nvSpPr>
        <p:spPr>
          <a:xfrm>
            <a:off x="551383" y="944727"/>
            <a:ext cx="11182350" cy="1765300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139065" algn="l" rtl="0" eaLnBrk="0">
              <a:lnSpc>
                <a:spcPct val="99000"/>
              </a:lnSpc>
            </a:pPr>
            <a:r>
              <a:rPr sz="2300" b="1" kern="0" spc="-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2300" kern="0" spc="-60" dirty="0">
                <a:ln w="871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2300" kern="0" spc="4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300" kern="0" spc="-60" dirty="0">
                <a:ln w="871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已有调查单位</a:t>
            </a:r>
            <a:endParaRPr lang="en-US" altLang="en-US" sz="2300" dirty="0"/>
          </a:p>
          <a:p>
            <a:pPr marL="269875" algn="l" rtl="0" eaLnBrk="0">
              <a:lnSpc>
                <a:spcPts val="2315"/>
              </a:lnSpc>
              <a:spcBef>
                <a:spcPts val="470"/>
              </a:spcBef>
            </a:pP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</a:t>
            </a: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r>
              <a:rPr sz="17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7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</a:t>
            </a:r>
            <a:r>
              <a:rPr sz="1700" kern="0" spc="2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18</a:t>
            </a:r>
            <a:r>
              <a:rPr sz="1700" kern="0" spc="2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位社会信用代码</a:t>
            </a: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或</a:t>
            </a:r>
            <a:r>
              <a:rPr sz="1700" kern="0" spc="2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自然人帐号，</a:t>
            </a:r>
            <a:r>
              <a:rPr sz="1700" kern="0" spc="21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帐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号在</a:t>
            </a:r>
            <a:r>
              <a:rPr sz="1700" kern="0" spc="1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科技部政务服务平台</a:t>
            </a:r>
            <a:endParaRPr lang="en-US" altLang="en-US" sz="1700" dirty="0"/>
          </a:p>
          <a:p>
            <a:pPr marL="269875" algn="l" rtl="0" eaLnBrk="0">
              <a:lnSpc>
                <a:spcPts val="3115"/>
              </a:lnSpc>
            </a:pPr>
            <a:r>
              <a:rPr sz="1700" kern="0" spc="1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</a:t>
            </a:r>
            <a:r>
              <a:rPr sz="1700" kern="0" spc="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</a:t>
            </a:r>
            <a:r>
              <a:rPr sz="1700" kern="0" spc="1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://</a:t>
            </a:r>
            <a:r>
              <a:rPr sz="1700" kern="0" spc="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fuwu</a:t>
            </a:r>
            <a:r>
              <a:rPr sz="1700" kern="0" spc="1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1700" kern="0" spc="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most</a:t>
            </a:r>
            <a:r>
              <a:rPr sz="1700" kern="0" spc="1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1700" kern="0" spc="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gov</a:t>
            </a:r>
            <a:r>
              <a:rPr sz="1700" kern="0" spc="1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.</a:t>
            </a:r>
            <a:r>
              <a:rPr sz="1700" kern="0" spc="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cn</a:t>
            </a:r>
            <a:r>
              <a:rPr sz="1700" kern="0" spc="1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700" kern="0" spc="1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r>
              <a:rPr sz="1700" kern="0" spc="16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管理（注册、</a:t>
            </a:r>
            <a:r>
              <a:rPr sz="1700" kern="0" spc="2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认证</a:t>
            </a:r>
            <a:r>
              <a:rPr sz="1700" kern="0" spc="-2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r>
              <a:rPr sz="1700" kern="0" spc="1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-2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</a:t>
            </a:r>
            <a:r>
              <a:rPr sz="1700" kern="0" spc="1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若忘记密码，</a:t>
            </a:r>
            <a:r>
              <a:rPr sz="17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可</a:t>
            </a:r>
            <a:r>
              <a:rPr sz="17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在政务平台重置。</a:t>
            </a:r>
            <a:endParaRPr lang="en-US" altLang="en-US" sz="1700" dirty="0"/>
          </a:p>
          <a:p>
            <a:pPr algn="l" rtl="0" eaLnBrk="0">
              <a:lnSpc>
                <a:spcPct val="119000"/>
              </a:lnSpc>
            </a:pPr>
            <a:endParaRPr lang="en-US" altLang="en-US" sz="400" dirty="0"/>
          </a:p>
          <a:p>
            <a:pPr marL="269875" algn="l" rtl="0" eaLnBrk="0">
              <a:lnSpc>
                <a:spcPts val="2315"/>
              </a:lnSpc>
              <a:spcBef>
                <a:spcPts val="0"/>
              </a:spcBef>
            </a:pPr>
            <a:r>
              <a:rPr sz="17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</a:t>
            </a:r>
            <a:r>
              <a:rPr sz="17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7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r>
              <a:rPr sz="1700" kern="0" spc="1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机构（非企业）</a:t>
            </a:r>
            <a:r>
              <a:rPr sz="1700" kern="0" spc="2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帐号：</a:t>
            </a:r>
            <a:r>
              <a:rPr sz="1700" kern="0" spc="2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帐号以系统里为准，</a:t>
            </a:r>
            <a:r>
              <a:rPr sz="1700" kern="0" spc="1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密码和上年一致，</a:t>
            </a:r>
            <a:r>
              <a:rPr sz="1700" kern="0" spc="1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若忘记，</a:t>
            </a:r>
            <a:r>
              <a:rPr sz="17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可请统</a:t>
            </a: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计管理员修改。</a:t>
            </a:r>
            <a:endParaRPr lang="en-US" altLang="en-US" sz="1700" dirty="0"/>
          </a:p>
        </p:txBody>
      </p:sp>
      <p:sp>
        <p:nvSpPr>
          <p:cNvPr id="730" name="textbox 730"/>
          <p:cNvSpPr/>
          <p:nvPr/>
        </p:nvSpPr>
        <p:spPr>
          <a:xfrm>
            <a:off x="531609" y="5438876"/>
            <a:ext cx="11165205" cy="876935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45000"/>
              </a:lnSpc>
            </a:pPr>
            <a:endParaRPr lang="en-US" altLang="en-US" sz="1000" dirty="0"/>
          </a:p>
          <a:p>
            <a:pPr marL="140335" algn="l" rtl="0" eaLnBrk="0">
              <a:lnSpc>
                <a:spcPct val="88000"/>
              </a:lnSpc>
              <a:spcBef>
                <a:spcPts val="0"/>
              </a:spcBef>
            </a:pP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孵化器、</a:t>
            </a:r>
            <a:r>
              <a:rPr sz="14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众创空间的认定申</a:t>
            </a:r>
            <a:r>
              <a:rPr sz="14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报已经改成从政务平台登录。</a:t>
            </a:r>
            <a:r>
              <a:rPr sz="1400" kern="0" spc="1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为便于今年孵化器和众创空间填报统计， 还保留</a:t>
            </a:r>
            <a:r>
              <a:rPr sz="1400" kern="0" spc="-30" dirty="0">
                <a:ln w="5103" cap="flat" cmpd="sng">
                  <a:solidFill>
                    <a:srgbClr val="FFC0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C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原</a:t>
            </a:r>
            <a:r>
              <a:rPr sz="1400" b="1" kern="0" spc="-30" dirty="0">
                <a:solidFill>
                  <a:srgbClr val="FFC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tjfh</a:t>
            </a:r>
            <a:r>
              <a:rPr sz="1400" kern="0" spc="-30" dirty="0">
                <a:ln w="5103" cap="flat" cmpd="sng">
                  <a:solidFill>
                    <a:srgbClr val="FFC0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C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等机构账号</a:t>
            </a:r>
            <a:r>
              <a:rPr sz="14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登录方式。</a:t>
            </a:r>
            <a:r>
              <a:rPr sz="1400" kern="0" spc="1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孵化</a:t>
            </a:r>
            <a:endParaRPr lang="en-US" altLang="en-US" sz="1400" dirty="0"/>
          </a:p>
          <a:p>
            <a:pPr marL="137160" algn="l" rtl="0" eaLnBrk="0">
              <a:lnSpc>
                <a:spcPts val="2960"/>
              </a:lnSpc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器和众创空间统计</a:t>
            </a:r>
            <a:r>
              <a:rPr sz="1400" kern="0" spc="-1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下来将采用企业帐号从政务平台登录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请务必核准孵化器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tdf732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 和众创空间（</a:t>
            </a:r>
            <a:r>
              <a:rPr sz="1400" kern="0" spc="2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tdf621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r>
              <a:rPr sz="1400" kern="0" spc="1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的</a:t>
            </a:r>
            <a:r>
              <a:rPr sz="1400" kern="0" spc="-2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18</a:t>
            </a:r>
            <a:r>
              <a:rPr sz="1400" kern="0" spc="-2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位社会信用代码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。</a:t>
            </a:r>
            <a:endParaRPr lang="en-US" altLang="en-US" sz="1400" dirty="0"/>
          </a:p>
        </p:txBody>
      </p:sp>
      <p:grpSp>
        <p:nvGrpSpPr>
          <p:cNvPr id="128" name="group 12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73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34" name="textbox 734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登录帐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号和密码</a:t>
              </a:r>
              <a:endParaRPr lang="en-US" altLang="en-US" sz="2300" dirty="0"/>
            </a:p>
          </p:txBody>
        </p:sp>
        <p:pic>
          <p:nvPicPr>
            <p:cNvPr id="736" name="picture 7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738" name="picture 7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740" name="textbox 74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picture 7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744" name="picture 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8120" y="893064"/>
            <a:ext cx="11797284" cy="5434583"/>
          </a:xfrm>
          <a:prstGeom prst="rect">
            <a:avLst/>
          </a:prstGeom>
        </p:spPr>
      </p:pic>
      <p:grpSp>
        <p:nvGrpSpPr>
          <p:cNvPr id="130" name="group 13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74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48" name="textbox 748"/>
            <p:cNvSpPr/>
            <p:nvPr/>
          </p:nvSpPr>
          <p:spPr>
            <a:xfrm>
              <a:off x="889063" y="129502"/>
              <a:ext cx="79013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首页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业年报为例， 其他年报类似</a:t>
              </a:r>
              <a:endParaRPr lang="en-US" altLang="en-US" sz="2300" dirty="0"/>
            </a:p>
          </p:txBody>
        </p:sp>
        <p:pic>
          <p:nvPicPr>
            <p:cNvPr id="750" name="picture 7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752" name="picture 7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754" name="textbox 75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132" name="group 132"/>
          <p:cNvGrpSpPr/>
          <p:nvPr/>
        </p:nvGrpSpPr>
        <p:grpSpPr>
          <a:xfrm rot="21600000">
            <a:off x="1618805" y="4767414"/>
            <a:ext cx="4417885" cy="906539"/>
            <a:chOff x="0" y="0"/>
            <a:chExt cx="4417885" cy="906539"/>
          </a:xfrm>
        </p:grpSpPr>
        <p:pic>
          <p:nvPicPr>
            <p:cNvPr id="756" name="picture 7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4417885" cy="906539"/>
            </a:xfrm>
            <a:prstGeom prst="rect">
              <a:avLst/>
            </a:prstGeom>
          </p:spPr>
        </p:pic>
        <p:sp>
          <p:nvSpPr>
            <p:cNvPr id="758" name="textbox 758"/>
            <p:cNvSpPr/>
            <p:nvPr/>
          </p:nvSpPr>
          <p:spPr>
            <a:xfrm>
              <a:off x="-12700" y="-12700"/>
              <a:ext cx="4443729" cy="9588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46000"/>
                </a:lnSpc>
              </a:pPr>
              <a:endParaRPr lang="en-US" altLang="en-US" sz="1000" dirty="0"/>
            </a:p>
            <a:p>
              <a:pPr marL="120650" algn="l" rtl="0" eaLnBrk="0">
                <a:lnSpc>
                  <a:spcPct val="110000"/>
                </a:lnSpc>
                <a:spcBef>
                  <a:spcPts val="5"/>
                </a:spcBef>
              </a:pP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如果某孵化器已将企业加入到孵化企业清单，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企业需要按时、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</a:t>
              </a: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按需报送企业的数据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。</a:t>
              </a:r>
              <a:endParaRPr lang="en-US" altLang="en-US" sz="1200" dirty="0"/>
            </a:p>
          </p:txBody>
        </p:sp>
      </p:grpSp>
      <p:grpSp>
        <p:nvGrpSpPr>
          <p:cNvPr id="134" name="group 134"/>
          <p:cNvGrpSpPr/>
          <p:nvPr/>
        </p:nvGrpSpPr>
        <p:grpSpPr>
          <a:xfrm rot="21600000">
            <a:off x="2122614" y="3272282"/>
            <a:ext cx="3698049" cy="601471"/>
            <a:chOff x="0" y="0"/>
            <a:chExt cx="3698049" cy="601471"/>
          </a:xfrm>
        </p:grpSpPr>
        <p:pic>
          <p:nvPicPr>
            <p:cNvPr id="760" name="picture 7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3698049" cy="601471"/>
            </a:xfrm>
            <a:prstGeom prst="rect">
              <a:avLst/>
            </a:prstGeom>
          </p:spPr>
        </p:pic>
        <p:sp>
          <p:nvSpPr>
            <p:cNvPr id="762" name="textbox 762"/>
            <p:cNvSpPr/>
            <p:nvPr/>
          </p:nvSpPr>
          <p:spPr>
            <a:xfrm>
              <a:off x="-12700" y="-12700"/>
              <a:ext cx="3723640" cy="65341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lang="en-US" altLang="en-US" sz="900" dirty="0"/>
            </a:p>
            <a:p>
              <a:pPr marL="408305" algn="l" rtl="0" eaLnBrk="0">
                <a:lnSpc>
                  <a:spcPct val="110000"/>
                </a:lnSpc>
                <a:spcBef>
                  <a:spcPts val="5"/>
                </a:spcBef>
              </a:pP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如果企业是高企，</a:t>
              </a:r>
              <a:r>
                <a:rPr sz="1200" b="1" kern="0" spc="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需要报送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2022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年度</a:t>
              </a:r>
              <a:r>
                <a:rPr sz="1200" b="1" kern="0" spc="-20" dirty="0">
                  <a:ln w="4358" cap="flat" cmpd="sng">
                    <a:solidFill>
                      <a:srgbClr val="FFC0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C0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高企发展</a:t>
              </a:r>
              <a:r>
                <a:rPr sz="1200" b="1" kern="0" spc="-20" dirty="0">
                  <a:solidFill>
                    <a:srgbClr val="FFC0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</a:t>
              </a:r>
              <a:r>
                <a:rPr sz="1200" b="1" kern="0" spc="-10" dirty="0">
                  <a:ln w="4358" cap="flat" cmpd="sng">
                    <a:solidFill>
                      <a:srgbClr val="FFC0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C0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情况表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的数据。</a:t>
              </a:r>
              <a:endParaRPr lang="en-US" altLang="en-US" sz="1200" dirty="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picture 7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6" name="group 13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76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68" name="textbox 768"/>
            <p:cNvSpPr/>
            <p:nvPr/>
          </p:nvSpPr>
          <p:spPr>
            <a:xfrm>
              <a:off x="889063" y="129502"/>
              <a:ext cx="51581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kern="0" spc="-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调查单位操作说明</a:t>
              </a:r>
              <a:endParaRPr lang="en-US" altLang="en-US" sz="2300" dirty="0"/>
            </a:p>
          </p:txBody>
        </p:sp>
        <p:pic>
          <p:nvPicPr>
            <p:cNvPr id="770" name="picture 77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772" name="picture 7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774" name="textbox 77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picture 7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8" name="group 13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77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80" name="textbox 780"/>
            <p:cNvSpPr/>
            <p:nvPr/>
          </p:nvSpPr>
          <p:spPr>
            <a:xfrm>
              <a:off x="889063" y="129502"/>
              <a:ext cx="45485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报表指标解</a:t>
              </a:r>
              <a:r>
                <a:rPr sz="2300" kern="0" spc="-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释</a:t>
              </a:r>
              <a:endParaRPr lang="en-US" altLang="en-US" sz="2300" dirty="0"/>
            </a:p>
          </p:txBody>
        </p:sp>
        <p:pic>
          <p:nvPicPr>
            <p:cNvPr id="782" name="picture 78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784" name="picture 7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786" name="textbox 78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picture 7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790" name="picture 7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8120" y="888491"/>
            <a:ext cx="11803380" cy="5437632"/>
          </a:xfrm>
          <a:prstGeom prst="rect">
            <a:avLst/>
          </a:prstGeom>
        </p:spPr>
      </p:pic>
      <p:grpSp>
        <p:nvGrpSpPr>
          <p:cNvPr id="140" name="group 14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79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94" name="textbox 794"/>
            <p:cNvSpPr/>
            <p:nvPr/>
          </p:nvSpPr>
          <p:spPr>
            <a:xfrm>
              <a:off x="889063" y="129502"/>
              <a:ext cx="3938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6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截止时</a:t>
              </a:r>
              <a:r>
                <a:rPr sz="2300" kern="0" spc="-7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间</a:t>
              </a:r>
              <a:endParaRPr lang="en-US" altLang="en-US" sz="2300" dirty="0"/>
            </a:p>
          </p:txBody>
        </p:sp>
        <p:pic>
          <p:nvPicPr>
            <p:cNvPr id="796" name="picture 7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798" name="picture 7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800" name="textbox 80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142" name="group 142"/>
          <p:cNvGrpSpPr/>
          <p:nvPr/>
        </p:nvGrpSpPr>
        <p:grpSpPr>
          <a:xfrm rot="21600000">
            <a:off x="5003177" y="4450422"/>
            <a:ext cx="1674381" cy="575450"/>
            <a:chOff x="0" y="0"/>
            <a:chExt cx="1674381" cy="575450"/>
          </a:xfrm>
        </p:grpSpPr>
        <p:pic>
          <p:nvPicPr>
            <p:cNvPr id="802" name="picture 8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674381" cy="575450"/>
            </a:xfrm>
            <a:prstGeom prst="rect">
              <a:avLst/>
            </a:prstGeom>
          </p:spPr>
        </p:pic>
        <p:sp>
          <p:nvSpPr>
            <p:cNvPr id="804" name="textbox 804"/>
            <p:cNvSpPr/>
            <p:nvPr/>
          </p:nvSpPr>
          <p:spPr>
            <a:xfrm>
              <a:off x="-12700" y="311861"/>
              <a:ext cx="1321435" cy="23304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38100" algn="l" rtl="0" eaLnBrk="0">
                <a:lnSpc>
                  <a:spcPts val="1355"/>
                </a:lnSpc>
                <a:tabLst>
                  <a:tab pos="127635" algn="l"/>
                </a:tabLst>
              </a:pPr>
              <a:r>
                <a:rPr sz="11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1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以系统显示为准。</a:t>
              </a:r>
              <a:endParaRPr lang="en-US" altLang="en-US" sz="1100" dirty="0"/>
            </a:p>
          </p:txBody>
        </p:sp>
        <p:pic>
          <p:nvPicPr>
            <p:cNvPr id="806" name="picture 80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328917"/>
              <a:ext cx="25400" cy="177800"/>
            </a:xfrm>
            <a:prstGeom prst="rect">
              <a:avLst/>
            </a:prstGeom>
          </p:spPr>
        </p:pic>
        <p:pic>
          <p:nvPicPr>
            <p:cNvPr id="808" name="picture 80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54292" y="154851"/>
              <a:ext cx="1513458" cy="60566"/>
            </a:xfrm>
            <a:prstGeom prst="rect">
              <a:avLst/>
            </a:prstGeom>
          </p:spPr>
        </p:pic>
        <p:pic>
          <p:nvPicPr>
            <p:cNvPr id="810" name="picture 8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0" y="532117"/>
              <a:ext cx="1582267" cy="43332"/>
            </a:xfrm>
            <a:prstGeom prst="rect">
              <a:avLst/>
            </a:prstGeom>
          </p:spPr>
        </p:pic>
        <p:pic>
          <p:nvPicPr>
            <p:cNvPr id="812" name="picture 8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1648981" y="235775"/>
              <a:ext cx="25400" cy="279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picture 8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4" name="group 14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81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18" name="textbox 818"/>
            <p:cNvSpPr/>
            <p:nvPr/>
          </p:nvSpPr>
          <p:spPr>
            <a:xfrm>
              <a:off x="889063" y="129502"/>
              <a:ext cx="57677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企业年报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数据管理</a:t>
              </a:r>
              <a:endParaRPr lang="en-US" altLang="en-US" sz="2300" dirty="0"/>
            </a:p>
          </p:txBody>
        </p:sp>
        <p:pic>
          <p:nvPicPr>
            <p:cNvPr id="820" name="picture 8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822" name="picture 8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824" name="textbox 82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picture 8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6" name="group 14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82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30" name="textbox 830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b="1" kern="0" spc="-4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网</a:t>
              </a:r>
              <a:r>
                <a:rPr sz="2300" kern="0" spc="-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页浏览器要求</a:t>
              </a:r>
              <a:endParaRPr lang="en-US" altLang="en-US" sz="2300" dirty="0"/>
            </a:p>
          </p:txBody>
        </p:sp>
        <p:pic>
          <p:nvPicPr>
            <p:cNvPr id="832" name="picture 8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834" name="picture 8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836" name="textbox 83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picture 8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8" name="group 14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84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42" name="textbox 842"/>
            <p:cNvSpPr/>
            <p:nvPr/>
          </p:nvSpPr>
          <p:spPr>
            <a:xfrm>
              <a:off x="889063" y="129502"/>
              <a:ext cx="5361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数据填报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第</a:t>
              </a:r>
              <a:r>
                <a:rPr sz="2300" b="1" kern="0" spc="-1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步</a:t>
              </a:r>
              <a:endParaRPr lang="en-US" altLang="en-US" sz="2300" dirty="0"/>
            </a:p>
          </p:txBody>
        </p:sp>
        <p:pic>
          <p:nvPicPr>
            <p:cNvPr id="844" name="picture 8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846" name="picture 8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848" name="textbox 84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picture 8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0" name="group 15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85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54" name="textbox 854"/>
            <p:cNvSpPr/>
            <p:nvPr/>
          </p:nvSpPr>
          <p:spPr>
            <a:xfrm>
              <a:off x="889063" y="129502"/>
              <a:ext cx="5361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数据填报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第</a:t>
              </a:r>
              <a:r>
                <a:rPr sz="2300" b="1" kern="0" spc="-1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步</a:t>
              </a:r>
              <a:endParaRPr lang="en-US" altLang="en-US" sz="2300" dirty="0"/>
            </a:p>
          </p:txBody>
        </p:sp>
        <p:pic>
          <p:nvPicPr>
            <p:cNvPr id="856" name="picture 8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858" name="picture 8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860" name="textbox 86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picture 8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864" name="picture 8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93064"/>
            <a:ext cx="11786616" cy="5449823"/>
          </a:xfrm>
          <a:prstGeom prst="rect">
            <a:avLst/>
          </a:prstGeom>
        </p:spPr>
      </p:pic>
      <p:grpSp>
        <p:nvGrpSpPr>
          <p:cNvPr id="152" name="group 15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86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68" name="textbox 868"/>
            <p:cNvSpPr/>
            <p:nvPr/>
          </p:nvSpPr>
          <p:spPr>
            <a:xfrm>
              <a:off x="889063" y="129502"/>
              <a:ext cx="5361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数据填报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第</a:t>
              </a:r>
              <a:r>
                <a:rPr sz="2300" b="1" kern="0" spc="-1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步</a:t>
              </a:r>
              <a:endParaRPr lang="en-US" altLang="en-US" sz="2300" dirty="0"/>
            </a:p>
          </p:txBody>
        </p:sp>
        <p:pic>
          <p:nvPicPr>
            <p:cNvPr id="870" name="picture 8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872" name="picture 8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grpSp>
        <p:nvGrpSpPr>
          <p:cNvPr id="154" name="group 154"/>
          <p:cNvGrpSpPr/>
          <p:nvPr/>
        </p:nvGrpSpPr>
        <p:grpSpPr>
          <a:xfrm rot="21600000">
            <a:off x="5291213" y="2336177"/>
            <a:ext cx="3697808" cy="1644205"/>
            <a:chOff x="0" y="0"/>
            <a:chExt cx="3697808" cy="1644205"/>
          </a:xfrm>
        </p:grpSpPr>
        <p:pic>
          <p:nvPicPr>
            <p:cNvPr id="874" name="picture 8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3697808" cy="1644205"/>
            </a:xfrm>
            <a:prstGeom prst="rect">
              <a:avLst/>
            </a:prstGeom>
          </p:spPr>
        </p:pic>
        <p:sp>
          <p:nvSpPr>
            <p:cNvPr id="876" name="textbox 876"/>
            <p:cNvSpPr/>
            <p:nvPr/>
          </p:nvSpPr>
          <p:spPr>
            <a:xfrm>
              <a:off x="-12700" y="-12700"/>
              <a:ext cx="3723640" cy="169672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7000"/>
                </a:lnSpc>
              </a:pPr>
              <a:endParaRPr lang="en-US" altLang="en-US" sz="1000" dirty="0"/>
            </a:p>
            <a:p>
              <a:pPr marL="120650" algn="l" rtl="0" eaLnBrk="0">
                <a:lnSpc>
                  <a:spcPct val="115000"/>
                </a:lnSpc>
                <a:spcBef>
                  <a:spcPts val="5"/>
                </a:spcBef>
              </a:pP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请务必关注数据指标</a:t>
              </a:r>
              <a:r>
                <a:rPr sz="1200" b="1" kern="0" spc="-2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变化幅</a:t>
              </a:r>
              <a:r>
                <a:rPr sz="1200" b="1" kern="0" spc="-3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度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</a:t>
              </a:r>
              <a:r>
                <a:rPr sz="1200" b="1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避免看错单位、</a:t>
              </a:r>
              <a:r>
                <a:rPr sz="1200" b="1" kern="0" spc="1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错</a:t>
              </a:r>
              <a:r>
                <a:rPr sz="1200" b="1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填行等失误造成数据多报或漏报。</a:t>
              </a:r>
              <a:r>
                <a:rPr sz="1200" b="1" kern="0" spc="1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实际审核过程中，</a:t>
              </a:r>
              <a:r>
                <a:rPr sz="1200" b="1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常有发现企业完全不看</a:t>
              </a:r>
              <a:r>
                <a:rPr sz="1200" b="1" kern="0" spc="-1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数据波动提示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</a:t>
              </a:r>
              <a:r>
                <a:rPr sz="1200" b="1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填错数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据。</a:t>
              </a:r>
              <a:endParaRPr lang="en-US" altLang="en-US" sz="1200" dirty="0"/>
            </a:p>
          </p:txBody>
        </p:sp>
      </p:grpSp>
      <p:sp>
        <p:nvSpPr>
          <p:cNvPr id="878" name="textbox 87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1600000">
            <a:off x="6075971" y="1916836"/>
            <a:ext cx="2252688" cy="4032859"/>
            <a:chOff x="0" y="0"/>
            <a:chExt cx="2252688" cy="4032859"/>
          </a:xfrm>
        </p:grpSpPr>
        <p:sp>
          <p:nvSpPr>
            <p:cNvPr id="26" name="rect"/>
            <p:cNvSpPr/>
            <p:nvPr/>
          </p:nvSpPr>
          <p:spPr>
            <a:xfrm>
              <a:off x="0" y="0"/>
              <a:ext cx="2252688" cy="4032859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8" name="rect"/>
            <p:cNvSpPr/>
            <p:nvPr/>
          </p:nvSpPr>
          <p:spPr>
            <a:xfrm>
              <a:off x="109944" y="1428343"/>
              <a:ext cx="2001011" cy="366039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0" name="rect"/>
            <p:cNvSpPr/>
            <p:nvPr/>
          </p:nvSpPr>
          <p:spPr>
            <a:xfrm>
              <a:off x="108191" y="250291"/>
              <a:ext cx="2000072" cy="545756"/>
            </a:xfrm>
            <a:prstGeom prst="rect">
              <a:avLst/>
            </a:prstGeom>
            <a:solidFill>
              <a:srgbClr val="ED7D31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2" name="rect"/>
            <p:cNvSpPr/>
            <p:nvPr/>
          </p:nvSpPr>
          <p:spPr>
            <a:xfrm>
              <a:off x="109944" y="910183"/>
              <a:ext cx="2001011" cy="366013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4" name="rect"/>
            <p:cNvSpPr/>
            <p:nvPr/>
          </p:nvSpPr>
          <p:spPr>
            <a:xfrm>
              <a:off x="108191" y="1922119"/>
              <a:ext cx="2000072" cy="366204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6" name="path"/>
            <p:cNvSpPr/>
            <p:nvPr/>
          </p:nvSpPr>
          <p:spPr>
            <a:xfrm>
              <a:off x="103848" y="2376258"/>
              <a:ext cx="2008632" cy="1576578"/>
            </a:xfrm>
            <a:custGeom>
              <a:avLst/>
              <a:gdLst/>
              <a:ahLst/>
              <a:cxnLst/>
              <a:rect l="0" t="0" r="0" b="0"/>
              <a:pathLst>
                <a:path w="3163" h="2482">
                  <a:moveTo>
                    <a:pt x="7" y="756"/>
                  </a:moveTo>
                  <a:moveTo>
                    <a:pt x="7" y="756"/>
                  </a:moveTo>
                  <a:cubicBezTo>
                    <a:pt x="6" y="702"/>
                    <a:pt x="49" y="659"/>
                    <a:pt x="103" y="660"/>
                  </a:cubicBezTo>
                  <a:lnTo>
                    <a:pt x="3067" y="660"/>
                  </a:lnTo>
                  <a:cubicBezTo>
                    <a:pt x="3119" y="659"/>
                    <a:pt x="3162" y="702"/>
                    <a:pt x="3163" y="756"/>
                  </a:cubicBezTo>
                  <a:lnTo>
                    <a:pt x="3163" y="1140"/>
                  </a:lnTo>
                  <a:cubicBezTo>
                    <a:pt x="3162" y="1192"/>
                    <a:pt x="3119" y="1235"/>
                    <a:pt x="3067" y="1236"/>
                  </a:cubicBezTo>
                  <a:lnTo>
                    <a:pt x="103" y="1236"/>
                  </a:lnTo>
                  <a:cubicBezTo>
                    <a:pt x="49" y="1235"/>
                    <a:pt x="6" y="1192"/>
                    <a:pt x="7" y="1140"/>
                  </a:cubicBezTo>
                  <a:lnTo>
                    <a:pt x="7" y="756"/>
                  </a:lnTo>
                </a:path>
                <a:path w="3163" h="2482">
                  <a:moveTo>
                    <a:pt x="0" y="1375"/>
                  </a:moveTo>
                  <a:moveTo>
                    <a:pt x="0" y="1375"/>
                  </a:moveTo>
                  <a:cubicBezTo>
                    <a:pt x="0" y="1322"/>
                    <a:pt x="43" y="1279"/>
                    <a:pt x="95" y="1279"/>
                  </a:cubicBezTo>
                  <a:lnTo>
                    <a:pt x="3059" y="1279"/>
                  </a:lnTo>
                  <a:cubicBezTo>
                    <a:pt x="3113" y="1279"/>
                    <a:pt x="3156" y="1322"/>
                    <a:pt x="3156" y="1375"/>
                  </a:cubicBezTo>
                  <a:lnTo>
                    <a:pt x="3156" y="1759"/>
                  </a:lnTo>
                  <a:cubicBezTo>
                    <a:pt x="3156" y="1811"/>
                    <a:pt x="3113" y="1854"/>
                    <a:pt x="3059" y="1855"/>
                  </a:cubicBezTo>
                  <a:lnTo>
                    <a:pt x="95" y="1855"/>
                  </a:lnTo>
                  <a:cubicBezTo>
                    <a:pt x="43" y="1854"/>
                    <a:pt x="0" y="1811"/>
                    <a:pt x="0" y="1759"/>
                  </a:cubicBezTo>
                  <a:lnTo>
                    <a:pt x="0" y="1375"/>
                  </a:lnTo>
                </a:path>
                <a:path w="3163" h="2482">
                  <a:moveTo>
                    <a:pt x="0" y="2004"/>
                  </a:moveTo>
                  <a:moveTo>
                    <a:pt x="0" y="2004"/>
                  </a:moveTo>
                  <a:cubicBezTo>
                    <a:pt x="0" y="1950"/>
                    <a:pt x="43" y="1907"/>
                    <a:pt x="95" y="1908"/>
                  </a:cubicBezTo>
                  <a:lnTo>
                    <a:pt x="3059" y="1908"/>
                  </a:lnTo>
                  <a:cubicBezTo>
                    <a:pt x="3113" y="1907"/>
                    <a:pt x="3156" y="1950"/>
                    <a:pt x="3156" y="2004"/>
                  </a:cubicBezTo>
                  <a:lnTo>
                    <a:pt x="3156" y="2388"/>
                  </a:lnTo>
                  <a:cubicBezTo>
                    <a:pt x="3156" y="2439"/>
                    <a:pt x="3113" y="2482"/>
                    <a:pt x="3059" y="2481"/>
                  </a:cubicBezTo>
                  <a:lnTo>
                    <a:pt x="95" y="2481"/>
                  </a:lnTo>
                  <a:cubicBezTo>
                    <a:pt x="43" y="2482"/>
                    <a:pt x="0" y="2439"/>
                    <a:pt x="0" y="2388"/>
                  </a:cubicBezTo>
                  <a:lnTo>
                    <a:pt x="0" y="2004"/>
                  </a:lnTo>
                </a:path>
                <a:path w="3163" h="2482">
                  <a:moveTo>
                    <a:pt x="0" y="96"/>
                  </a:moveTo>
                  <a:moveTo>
                    <a:pt x="0" y="96"/>
                  </a:moveTo>
                  <a:cubicBezTo>
                    <a:pt x="0" y="42"/>
                    <a:pt x="43" y="0"/>
                    <a:pt x="95" y="0"/>
                  </a:cubicBezTo>
                  <a:lnTo>
                    <a:pt x="3059" y="0"/>
                  </a:lnTo>
                  <a:cubicBezTo>
                    <a:pt x="3113" y="0"/>
                    <a:pt x="3156" y="42"/>
                    <a:pt x="3156" y="96"/>
                  </a:cubicBezTo>
                  <a:lnTo>
                    <a:pt x="3156" y="480"/>
                  </a:lnTo>
                  <a:cubicBezTo>
                    <a:pt x="3156" y="532"/>
                    <a:pt x="3113" y="575"/>
                    <a:pt x="3059" y="576"/>
                  </a:cubicBezTo>
                  <a:lnTo>
                    <a:pt x="95" y="576"/>
                  </a:lnTo>
                  <a:cubicBezTo>
                    <a:pt x="43" y="575"/>
                    <a:pt x="0" y="532"/>
                    <a:pt x="0" y="480"/>
                  </a:cubicBezTo>
                  <a:lnTo>
                    <a:pt x="0" y="96"/>
                  </a:lnTo>
                </a:path>
              </a:pathLst>
            </a:cu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8" name="textbox 38"/>
            <p:cNvSpPr/>
            <p:nvPr/>
          </p:nvSpPr>
          <p:spPr>
            <a:xfrm>
              <a:off x="211904" y="354240"/>
              <a:ext cx="1754504" cy="358838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6000"/>
                </a:lnSpc>
              </a:pPr>
              <a:endParaRPr lang="en-US" altLang="en-US" sz="100" dirty="0"/>
            </a:p>
            <a:p>
              <a:pPr marL="26670" algn="l" rtl="0" eaLnBrk="0">
                <a:lnSpc>
                  <a:spcPct val="98000"/>
                </a:lnSpc>
              </a:pPr>
              <a:r>
                <a:rPr sz="2300" kern="0" spc="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3.</a:t>
              </a:r>
              <a:r>
                <a:rPr sz="2300" kern="0" spc="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调查监控</a:t>
              </a:r>
              <a:endParaRPr lang="en-US" altLang="en-US" sz="2300" dirty="0"/>
            </a:p>
            <a:p>
              <a:pPr algn="l" rtl="0" eaLnBrk="0">
                <a:lnSpc>
                  <a:spcPct val="116000"/>
                </a:lnSpc>
              </a:pPr>
              <a:endParaRPr lang="en-US" altLang="en-US" sz="1000" dirty="0"/>
            </a:p>
            <a:p>
              <a:pPr marL="16510" algn="l" rtl="0" eaLnBrk="0">
                <a:lnSpc>
                  <a:spcPct val="95000"/>
                </a:lnSpc>
                <a:spcBef>
                  <a:spcPts val="610"/>
                </a:spcBef>
              </a:pP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上报率</a:t>
              </a:r>
              <a:endParaRPr lang="en-US" altLang="en-US" sz="2000" dirty="0"/>
            </a:p>
            <a:p>
              <a:pPr algn="l" rtl="0" eaLnBrk="0">
                <a:lnSpc>
                  <a:spcPct val="139000"/>
                </a:lnSpc>
              </a:pPr>
              <a:endParaRPr lang="en-US" altLang="en-US" sz="1000" dirty="0"/>
            </a:p>
            <a:p>
              <a:pPr marL="12700" algn="l" rtl="0" eaLnBrk="0">
                <a:lnSpc>
                  <a:spcPct val="96000"/>
                </a:lnSpc>
                <a:spcBef>
                  <a:spcPts val="425"/>
                </a:spcBef>
              </a:pPr>
              <a:r>
                <a:rPr sz="1400" kern="0" spc="-40" dirty="0">
                  <a:ln w="5103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定量</a:t>
              </a:r>
              <a:r>
                <a:rPr sz="1400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审核： 平衡关系</a:t>
              </a:r>
              <a:endParaRPr lang="en-US" altLang="en-US" sz="1400" dirty="0"/>
            </a:p>
            <a:p>
              <a:pPr algn="l" rtl="0" eaLnBrk="0">
                <a:lnSpc>
                  <a:spcPct val="114000"/>
                </a:lnSpc>
              </a:pPr>
              <a:endParaRPr lang="en-US" altLang="en-US" sz="1000" dirty="0"/>
            </a:p>
            <a:p>
              <a:pPr marL="12700" algn="l" rtl="0" eaLnBrk="0">
                <a:lnSpc>
                  <a:spcPct val="96000"/>
                </a:lnSpc>
                <a:spcBef>
                  <a:spcPts val="605"/>
                </a:spcBef>
              </a:pPr>
              <a:r>
                <a:rPr sz="20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定性</a:t>
              </a: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审核：</a:t>
              </a:r>
              <a:endParaRPr lang="en-US" altLang="en-US" sz="2000" dirty="0"/>
            </a:p>
            <a:p>
              <a:pPr marL="220980" algn="l" rtl="0" eaLnBrk="0">
                <a:lnSpc>
                  <a:spcPct val="81000"/>
                </a:lnSpc>
                <a:spcBef>
                  <a:spcPts val="1255"/>
                </a:spcBef>
              </a:pP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警告说明审核</a:t>
              </a:r>
              <a:endParaRPr lang="en-US" altLang="en-US" sz="2000" dirty="0"/>
            </a:p>
            <a:p>
              <a:pPr marL="218440" indent="5715" algn="l" rtl="0" eaLnBrk="0">
                <a:lnSpc>
                  <a:spcPct val="137000"/>
                </a:lnSpc>
                <a:spcBef>
                  <a:spcPts val="30"/>
                </a:spcBef>
              </a:pP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单个企业对比</a:t>
              </a:r>
              <a:r>
                <a:rPr sz="20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总量结构对比</a:t>
              </a:r>
              <a:r>
                <a:rPr sz="20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指标排序比较</a:t>
              </a:r>
              <a:endParaRPr lang="en-US" altLang="en-US" sz="2000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4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42" name="textbox 42"/>
            <p:cNvSpPr/>
            <p:nvPr/>
          </p:nvSpPr>
          <p:spPr>
            <a:xfrm>
              <a:off x="529475" y="-12700"/>
              <a:ext cx="2774314" cy="79120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153670" algn="l" rtl="0" eaLnBrk="0">
                <a:lnSpc>
                  <a:spcPts val="2830"/>
                </a:lnSpc>
                <a:tabLst>
                  <a:tab pos="327025" algn="l"/>
                </a:tabLst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一、</a:t>
              </a:r>
              <a:r>
                <a:rPr sz="2300" kern="0" spc="2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统计系统简介</a:t>
              </a:r>
              <a:endParaRPr lang="en-US" altLang="en-US" sz="2300" dirty="0"/>
            </a:p>
          </p:txBody>
        </p:sp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21600000">
            <a:off x="3791711" y="1916836"/>
            <a:ext cx="2098611" cy="3120275"/>
            <a:chOff x="0" y="0"/>
            <a:chExt cx="2098611" cy="3120275"/>
          </a:xfrm>
        </p:grpSpPr>
        <p:sp>
          <p:nvSpPr>
            <p:cNvPr id="48" name="rect"/>
            <p:cNvSpPr/>
            <p:nvPr/>
          </p:nvSpPr>
          <p:spPr>
            <a:xfrm>
              <a:off x="0" y="0"/>
              <a:ext cx="2098611" cy="3120275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0" name="rect"/>
            <p:cNvSpPr/>
            <p:nvPr/>
          </p:nvSpPr>
          <p:spPr>
            <a:xfrm>
              <a:off x="147828" y="1554835"/>
              <a:ext cx="1796795" cy="365760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2" name="rect"/>
            <p:cNvSpPr/>
            <p:nvPr/>
          </p:nvSpPr>
          <p:spPr>
            <a:xfrm>
              <a:off x="144043" y="265138"/>
              <a:ext cx="1800580" cy="536841"/>
            </a:xfrm>
            <a:prstGeom prst="rect">
              <a:avLst/>
            </a:prstGeom>
            <a:solidFill>
              <a:srgbClr val="ED7D31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4" name="rect"/>
            <p:cNvSpPr/>
            <p:nvPr/>
          </p:nvSpPr>
          <p:spPr>
            <a:xfrm>
              <a:off x="147828" y="1007719"/>
              <a:ext cx="1796795" cy="366001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6" name="rect"/>
            <p:cNvSpPr/>
            <p:nvPr/>
          </p:nvSpPr>
          <p:spPr>
            <a:xfrm>
              <a:off x="144043" y="2019655"/>
              <a:ext cx="1800580" cy="366141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8" name="rect"/>
            <p:cNvSpPr/>
            <p:nvPr/>
          </p:nvSpPr>
          <p:spPr>
            <a:xfrm>
              <a:off x="144043" y="2524938"/>
              <a:ext cx="1800580" cy="365607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0" name="textbox 60"/>
            <p:cNvSpPr/>
            <p:nvPr/>
          </p:nvSpPr>
          <p:spPr>
            <a:xfrm>
              <a:off x="250929" y="363854"/>
              <a:ext cx="1496694" cy="251650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4000"/>
                </a:lnSpc>
              </a:pPr>
              <a:endParaRPr lang="en-US" altLang="en-US" sz="100" dirty="0"/>
            </a:p>
            <a:p>
              <a:pPr marL="19050" algn="l" rtl="0" eaLnBrk="0">
                <a:lnSpc>
                  <a:spcPct val="97000"/>
                </a:lnSpc>
              </a:pPr>
              <a:r>
                <a:rPr sz="2300" kern="0" spc="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2.</a:t>
              </a:r>
              <a:r>
                <a:rPr sz="2300" kern="0" spc="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调查组织</a:t>
              </a:r>
              <a:endParaRPr lang="en-US" altLang="en-US" sz="2300" dirty="0"/>
            </a:p>
            <a:p>
              <a:pPr algn="l" rtl="0" eaLnBrk="0">
                <a:lnSpc>
                  <a:spcPct val="174000"/>
                </a:lnSpc>
              </a:pPr>
              <a:endParaRPr lang="en-US" altLang="en-US" sz="1000" dirty="0"/>
            </a:p>
            <a:p>
              <a:pPr marL="12700" algn="l" rtl="0" eaLnBrk="0">
                <a:lnSpc>
                  <a:spcPct val="96000"/>
                </a:lnSpc>
                <a:spcBef>
                  <a:spcPts val="600"/>
                </a:spcBef>
              </a:pP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统计管理员</a:t>
              </a:r>
              <a:endParaRPr lang="en-US" altLang="en-US" sz="2000" dirty="0"/>
            </a:p>
            <a:p>
              <a:pPr algn="l" rtl="0" eaLnBrk="0">
                <a:lnSpc>
                  <a:spcPct val="118000"/>
                </a:lnSpc>
              </a:pPr>
              <a:endParaRPr lang="en-US" altLang="en-US" sz="1000" dirty="0"/>
            </a:p>
            <a:p>
              <a:pPr marL="13335" algn="l" rtl="0" eaLnBrk="0">
                <a:lnSpc>
                  <a:spcPct val="95000"/>
                </a:lnSpc>
                <a:spcBef>
                  <a:spcPts val="605"/>
                </a:spcBef>
              </a:pP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调查清单</a:t>
              </a:r>
              <a:endParaRPr lang="en-US" altLang="en-US" sz="2000" dirty="0"/>
            </a:p>
            <a:p>
              <a:pPr marL="290830" algn="l" rtl="0" eaLnBrk="0">
                <a:lnSpc>
                  <a:spcPct val="96000"/>
                </a:lnSpc>
                <a:spcBef>
                  <a:spcPts val="1365"/>
                </a:spcBef>
              </a:pP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新增清单</a:t>
              </a:r>
              <a:endParaRPr lang="en-US" altLang="en-US" sz="2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400" dirty="0"/>
            </a:p>
            <a:p>
              <a:pPr marL="288925" algn="l" rtl="0" eaLnBrk="0">
                <a:lnSpc>
                  <a:spcPct val="95000"/>
                </a:lnSpc>
                <a:spcBef>
                  <a:spcPts val="5"/>
                </a:spcBef>
              </a:pP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核定县区</a:t>
              </a:r>
              <a:endParaRPr lang="en-US" altLang="en-US" sz="2000" dirty="0"/>
            </a:p>
          </p:txBody>
        </p:sp>
      </p:grpSp>
      <p:grpSp>
        <p:nvGrpSpPr>
          <p:cNvPr id="10" name="group 10"/>
          <p:cNvGrpSpPr/>
          <p:nvPr/>
        </p:nvGrpSpPr>
        <p:grpSpPr>
          <a:xfrm rot="21600000">
            <a:off x="8522207" y="1916836"/>
            <a:ext cx="2038287" cy="2890545"/>
            <a:chOff x="0" y="0"/>
            <a:chExt cx="2038287" cy="2890545"/>
          </a:xfrm>
        </p:grpSpPr>
        <p:sp>
          <p:nvSpPr>
            <p:cNvPr id="62" name="rect"/>
            <p:cNvSpPr/>
            <p:nvPr/>
          </p:nvSpPr>
          <p:spPr>
            <a:xfrm>
              <a:off x="0" y="0"/>
              <a:ext cx="2038287" cy="2890545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4" name="rect"/>
            <p:cNvSpPr/>
            <p:nvPr/>
          </p:nvSpPr>
          <p:spPr>
            <a:xfrm>
              <a:off x="108204" y="1512163"/>
              <a:ext cx="1786128" cy="365759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6" name="rect"/>
            <p:cNvSpPr/>
            <p:nvPr/>
          </p:nvSpPr>
          <p:spPr>
            <a:xfrm>
              <a:off x="108204" y="274675"/>
              <a:ext cx="1786128" cy="521373"/>
            </a:xfrm>
            <a:prstGeom prst="rect">
              <a:avLst/>
            </a:prstGeom>
            <a:solidFill>
              <a:srgbClr val="ED7D31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8" name="rect"/>
            <p:cNvSpPr/>
            <p:nvPr/>
          </p:nvSpPr>
          <p:spPr>
            <a:xfrm>
              <a:off x="108204" y="998575"/>
              <a:ext cx="1786128" cy="365759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0" name="rect"/>
            <p:cNvSpPr/>
            <p:nvPr/>
          </p:nvSpPr>
          <p:spPr>
            <a:xfrm>
              <a:off x="104737" y="2010511"/>
              <a:ext cx="1789594" cy="365759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2" name="textbox 72"/>
            <p:cNvSpPr/>
            <p:nvPr/>
          </p:nvSpPr>
          <p:spPr>
            <a:xfrm>
              <a:off x="208450" y="365302"/>
              <a:ext cx="1543050" cy="199961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3000"/>
                </a:lnSpc>
              </a:pPr>
              <a:endParaRPr lang="en-US" altLang="en-US" sz="100" dirty="0"/>
            </a:p>
            <a:p>
              <a:pPr marL="20955" algn="l" rtl="0" eaLnBrk="0">
                <a:lnSpc>
                  <a:spcPct val="98000"/>
                </a:lnSpc>
              </a:pPr>
              <a:r>
                <a:rPr sz="2300" kern="0" spc="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4.</a:t>
              </a:r>
              <a:r>
                <a:rPr sz="2300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数据成果</a:t>
              </a:r>
              <a:endParaRPr lang="en-US" altLang="en-US" sz="2300" dirty="0"/>
            </a:p>
            <a:p>
              <a:pPr algn="l" rtl="0" eaLnBrk="0">
                <a:lnSpc>
                  <a:spcPct val="165000"/>
                </a:lnSpc>
              </a:pPr>
              <a:endParaRPr lang="en-US" altLang="en-US" sz="1000" dirty="0"/>
            </a:p>
            <a:p>
              <a:pPr marL="42545" algn="l" rtl="0" eaLnBrk="0">
                <a:lnSpc>
                  <a:spcPct val="95000"/>
                </a:lnSpc>
                <a:spcBef>
                  <a:spcPts val="610"/>
                </a:spcBef>
              </a:pPr>
              <a:r>
                <a:rPr sz="20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自定义导出</a:t>
              </a:r>
              <a:endParaRPr lang="en-US" altLang="en-US" sz="2000" dirty="0"/>
            </a:p>
            <a:p>
              <a:pPr marL="42545" algn="l" rtl="0" eaLnBrk="0">
                <a:lnSpc>
                  <a:spcPct val="95000"/>
                </a:lnSpc>
                <a:spcBef>
                  <a:spcPts val="1765"/>
                </a:spcBef>
              </a:pPr>
              <a:r>
                <a:rPr sz="20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自定义汇总</a:t>
              </a:r>
              <a:endParaRPr lang="en-US" altLang="en-US" sz="2000" dirty="0"/>
            </a:p>
            <a:p>
              <a:pPr algn="l" rtl="0" eaLnBrk="0">
                <a:lnSpc>
                  <a:spcPct val="104000"/>
                </a:lnSpc>
              </a:pPr>
              <a:endParaRPr lang="en-US" altLang="en-US" sz="1300" dirty="0"/>
            </a:p>
            <a:p>
              <a:pPr algn="l" rtl="0" eaLnBrk="0">
                <a:lnSpc>
                  <a:spcPct val="11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5000"/>
                </a:lnSpc>
              </a:pP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数据集册生成</a:t>
              </a:r>
              <a:endParaRPr lang="en-US" altLang="en-US" sz="2000" dirty="0"/>
            </a:p>
          </p:txBody>
        </p:sp>
      </p:grpSp>
      <p:grpSp>
        <p:nvGrpSpPr>
          <p:cNvPr id="12" name="group 12"/>
          <p:cNvGrpSpPr/>
          <p:nvPr/>
        </p:nvGrpSpPr>
        <p:grpSpPr>
          <a:xfrm rot="21600000">
            <a:off x="1635112" y="1916836"/>
            <a:ext cx="2013343" cy="2727109"/>
            <a:chOff x="0" y="0"/>
            <a:chExt cx="2013343" cy="2727109"/>
          </a:xfrm>
        </p:grpSpPr>
        <p:sp>
          <p:nvSpPr>
            <p:cNvPr id="74" name="rect"/>
            <p:cNvSpPr/>
            <p:nvPr/>
          </p:nvSpPr>
          <p:spPr>
            <a:xfrm>
              <a:off x="0" y="0"/>
              <a:ext cx="2013343" cy="2727109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6" name="rect"/>
            <p:cNvSpPr/>
            <p:nvPr/>
          </p:nvSpPr>
          <p:spPr>
            <a:xfrm>
              <a:off x="129603" y="291071"/>
              <a:ext cx="1738997" cy="482028"/>
            </a:xfrm>
            <a:prstGeom prst="rect">
              <a:avLst/>
            </a:prstGeom>
            <a:solidFill>
              <a:srgbClr val="ED7D31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8" name="rect"/>
            <p:cNvSpPr/>
            <p:nvPr/>
          </p:nvSpPr>
          <p:spPr>
            <a:xfrm>
              <a:off x="149491" y="1009243"/>
              <a:ext cx="1719109" cy="785139"/>
            </a:xfrm>
            <a:prstGeom prst="rect">
              <a:avLst/>
            </a:prstGeom>
            <a:solidFill>
              <a:srgbClr val="DEEBF7">
                <a:alpha val="19215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0" name="rect"/>
            <p:cNvSpPr/>
            <p:nvPr/>
          </p:nvSpPr>
          <p:spPr>
            <a:xfrm>
              <a:off x="157111" y="1922119"/>
              <a:ext cx="1711489" cy="439381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2" name="textbox 82"/>
            <p:cNvSpPr/>
            <p:nvPr/>
          </p:nvSpPr>
          <p:spPr>
            <a:xfrm>
              <a:off x="260263" y="363601"/>
              <a:ext cx="1470660" cy="195135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1000"/>
                </a:lnSpc>
              </a:pPr>
              <a:endParaRPr lang="en-US" altLang="en-US" sz="100" dirty="0"/>
            </a:p>
            <a:p>
              <a:pPr marL="17145" algn="l" rtl="0" eaLnBrk="0">
                <a:lnSpc>
                  <a:spcPct val="98000"/>
                </a:lnSpc>
              </a:pPr>
              <a:r>
                <a:rPr sz="23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1.</a:t>
              </a:r>
              <a:r>
                <a:rPr sz="23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调查设计</a:t>
              </a:r>
              <a:endParaRPr lang="en-US" altLang="en-US" sz="2300" dirty="0"/>
            </a:p>
            <a:p>
              <a:pPr algn="l" rtl="0" eaLnBrk="0">
                <a:lnSpc>
                  <a:spcPct val="10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5000"/>
                </a:lnSpc>
              </a:pPr>
              <a:endParaRPr lang="en-US" altLang="en-US" sz="1000" dirty="0"/>
            </a:p>
            <a:p>
              <a:pPr marL="12700" indent="2540" algn="l" rtl="0" eaLnBrk="0">
                <a:lnSpc>
                  <a:spcPct val="98000"/>
                </a:lnSpc>
                <a:spcBef>
                  <a:spcPts val="605"/>
                </a:spcBef>
              </a:pP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系统管理员</a:t>
              </a:r>
              <a:r>
                <a:rPr sz="20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</a:t>
              </a: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依报表设计</a:t>
              </a:r>
              <a:endParaRPr lang="en-US" altLang="en-US" sz="2000" dirty="0"/>
            </a:p>
            <a:p>
              <a:pPr algn="l" rtl="0" eaLnBrk="0">
                <a:lnSpc>
                  <a:spcPct val="14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500" dirty="0"/>
            </a:p>
            <a:p>
              <a:pPr marL="15240" algn="l" rtl="0" eaLnBrk="0">
                <a:lnSpc>
                  <a:spcPct val="95000"/>
                </a:lnSpc>
              </a:pP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截止时间</a:t>
              </a:r>
              <a:endParaRPr lang="en-US" altLang="en-US" sz="2000" dirty="0"/>
            </a:p>
          </p:txBody>
        </p:sp>
      </p:grpSp>
      <p:sp>
        <p:nvSpPr>
          <p:cNvPr id="84" name="textbox 8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86" name="textbox 86"/>
          <p:cNvSpPr/>
          <p:nvPr/>
        </p:nvSpPr>
        <p:spPr>
          <a:xfrm>
            <a:off x="598931" y="982738"/>
            <a:ext cx="3769359" cy="462280"/>
          </a:xfrm>
          <a:prstGeom prst="rect">
            <a:avLst/>
          </a:prstGeom>
          <a:solidFill>
            <a:srgbClr val="009644">
              <a:alpha val="5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lang="en-US" altLang="en-US" sz="100" dirty="0"/>
          </a:p>
          <a:p>
            <a:pPr marL="414020" algn="l" rtl="0" eaLnBrk="0">
              <a:lnSpc>
                <a:spcPts val="3085"/>
              </a:lnSpc>
              <a:spcBef>
                <a:spcPts val="0"/>
              </a:spcBef>
            </a:pPr>
            <a:r>
              <a:rPr sz="2300" kern="0" spc="-1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（一）</a:t>
            </a:r>
            <a:r>
              <a:rPr sz="2300" kern="0" spc="2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300" kern="0" spc="-1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统计调查业务流程</a:t>
            </a:r>
            <a:endParaRPr lang="en-US" altLang="en-US" sz="2300" dirty="0"/>
          </a:p>
        </p:txBody>
      </p:sp>
      <p:pic>
        <p:nvPicPr>
          <p:cNvPr id="88" name="picture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511469" y="1274902"/>
            <a:ext cx="756894" cy="38097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picture 8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6" name="group 15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88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84" name="textbox 884"/>
            <p:cNvSpPr/>
            <p:nvPr/>
          </p:nvSpPr>
          <p:spPr>
            <a:xfrm>
              <a:off x="889063" y="129502"/>
              <a:ext cx="5361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数据填报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第</a:t>
              </a:r>
              <a:r>
                <a:rPr sz="2300" b="1" kern="0" spc="-1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6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步</a:t>
              </a:r>
              <a:endParaRPr lang="en-US" altLang="en-US" sz="2300" dirty="0"/>
            </a:p>
          </p:txBody>
        </p:sp>
        <p:pic>
          <p:nvPicPr>
            <p:cNvPr id="886" name="picture 88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888" name="picture 88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890" name="textbox 89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picture 8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894" name="picture 8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88491"/>
            <a:ext cx="11785092" cy="5567171"/>
          </a:xfrm>
          <a:prstGeom prst="rect">
            <a:avLst/>
          </a:prstGeom>
        </p:spPr>
      </p:pic>
      <p:grpSp>
        <p:nvGrpSpPr>
          <p:cNvPr id="158" name="group 15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89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98" name="textbox 898"/>
            <p:cNvSpPr/>
            <p:nvPr/>
          </p:nvSpPr>
          <p:spPr>
            <a:xfrm>
              <a:off x="889063" y="129502"/>
              <a:ext cx="84093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数据填报</a:t>
              </a:r>
              <a:r>
                <a:rPr sz="2300" b="1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第</a:t>
              </a:r>
              <a:r>
                <a:rPr sz="2300" b="1" kern="0" spc="3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6</a:t>
              </a:r>
              <a:r>
                <a:rPr sz="2300" kern="0" spc="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步</a:t>
              </a:r>
              <a:r>
                <a:rPr sz="2300" b="1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批量增加操作示例</a:t>
              </a:r>
              <a:endParaRPr lang="en-US" altLang="en-US" sz="2300" dirty="0"/>
            </a:p>
          </p:txBody>
        </p:sp>
        <p:pic>
          <p:nvPicPr>
            <p:cNvPr id="900" name="picture 9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902" name="picture 9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904" name="textbox 90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160" name="group 160"/>
          <p:cNvGrpSpPr/>
          <p:nvPr/>
        </p:nvGrpSpPr>
        <p:grpSpPr>
          <a:xfrm rot="21600000">
            <a:off x="7616761" y="1472082"/>
            <a:ext cx="4129558" cy="904303"/>
            <a:chOff x="0" y="0"/>
            <a:chExt cx="4129558" cy="904303"/>
          </a:xfrm>
        </p:grpSpPr>
        <p:pic>
          <p:nvPicPr>
            <p:cNvPr id="906" name="picture 9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4129558" cy="904303"/>
            </a:xfrm>
            <a:prstGeom prst="rect">
              <a:avLst/>
            </a:prstGeom>
          </p:spPr>
        </p:pic>
        <p:sp>
          <p:nvSpPr>
            <p:cNvPr id="908" name="textbox 908"/>
            <p:cNvSpPr/>
            <p:nvPr/>
          </p:nvSpPr>
          <p:spPr>
            <a:xfrm>
              <a:off x="-12700" y="-12700"/>
              <a:ext cx="4155440" cy="95631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lang="en-US" altLang="en-US" sz="9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603885" algn="l" rtl="0" eaLnBrk="0">
                <a:lnSpc>
                  <a:spcPct val="94000"/>
                </a:lnSpc>
              </a:pP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注意：</a:t>
              </a:r>
              <a:endParaRPr lang="en-US" altLang="en-US" sz="1200" dirty="0"/>
            </a:p>
            <a:p>
              <a:pPr marL="611505" algn="l" rtl="0" eaLnBrk="0">
                <a:lnSpc>
                  <a:spcPct val="96000"/>
                </a:lnSpc>
                <a:spcBef>
                  <a:spcPts val="425"/>
                </a:spcBef>
              </a:pPr>
              <a:r>
                <a:rPr sz="12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200" b="1" kern="0" spc="1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Excel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里的单元格不能有换行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。</a:t>
              </a:r>
              <a:endParaRPr lang="en-US" altLang="en-US" sz="1200" dirty="0"/>
            </a:p>
            <a:p>
              <a:pPr algn="l" rtl="0" eaLnBrk="0">
                <a:lnSpc>
                  <a:spcPct val="119000"/>
                </a:lnSpc>
              </a:pPr>
              <a:endParaRPr lang="en-US" altLang="en-US" sz="300" dirty="0"/>
            </a:p>
            <a:p>
              <a:pPr marL="603250" algn="l" rtl="0" eaLnBrk="0">
                <a:lnSpc>
                  <a:spcPct val="95000"/>
                </a:lnSpc>
                <a:spcBef>
                  <a:spcPts val="0"/>
                </a:spcBef>
              </a:pPr>
              <a:r>
                <a:rPr sz="1200" b="1" kern="0" spc="-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200" b="1" kern="0" spc="1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试导入</a:t>
              </a:r>
              <a:r>
                <a:rPr sz="1200" b="1" kern="0" spc="-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1-2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行数据，</a:t>
              </a:r>
              <a:r>
                <a:rPr sz="1200" b="1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5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试验成功后，</a:t>
              </a:r>
              <a:r>
                <a:rPr sz="1200" b="1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5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再大批量操作。</a:t>
              </a:r>
              <a:endParaRPr lang="en-US" altLang="en-US" sz="1200"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picture 9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2" name="group 16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91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14" name="textbox 914"/>
            <p:cNvSpPr/>
            <p:nvPr/>
          </p:nvSpPr>
          <p:spPr>
            <a:xfrm>
              <a:off x="889063" y="129502"/>
              <a:ext cx="6377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数据检查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填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写警告说明</a:t>
              </a:r>
              <a:endParaRPr lang="en-US" altLang="en-US" sz="2300" dirty="0"/>
            </a:p>
          </p:txBody>
        </p:sp>
        <p:pic>
          <p:nvPicPr>
            <p:cNvPr id="916" name="picture 9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918" name="picture 9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920" name="textbox 92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picture 9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4" name="group 16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92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26" name="textbox 926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提交或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再提数据</a:t>
              </a:r>
              <a:endParaRPr lang="en-US" altLang="en-US" sz="2300" dirty="0"/>
            </a:p>
          </p:txBody>
        </p:sp>
        <p:pic>
          <p:nvPicPr>
            <p:cNvPr id="928" name="picture 9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930" name="picture 9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932" name="textbox 93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picture 9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6" name="group 16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93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38" name="textbox 938"/>
            <p:cNvSpPr/>
            <p:nvPr/>
          </p:nvSpPr>
          <p:spPr>
            <a:xfrm>
              <a:off x="889063" y="129502"/>
              <a:ext cx="3938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6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审核过</a:t>
              </a:r>
              <a:r>
                <a:rPr sz="2300" kern="0" spc="-7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程</a:t>
              </a:r>
              <a:endParaRPr lang="en-US" altLang="en-US" sz="2300" dirty="0"/>
            </a:p>
          </p:txBody>
        </p:sp>
        <p:pic>
          <p:nvPicPr>
            <p:cNvPr id="940" name="picture 9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942" name="picture 9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944" name="textbox 94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picture 9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948" name="picture 9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90016"/>
            <a:ext cx="11785092" cy="5434583"/>
          </a:xfrm>
          <a:prstGeom prst="rect">
            <a:avLst/>
          </a:prstGeom>
        </p:spPr>
      </p:pic>
      <p:grpSp>
        <p:nvGrpSpPr>
          <p:cNvPr id="168" name="group 16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95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52" name="textbox 952"/>
            <p:cNvSpPr/>
            <p:nvPr/>
          </p:nvSpPr>
          <p:spPr>
            <a:xfrm>
              <a:off x="889063" y="129502"/>
              <a:ext cx="3938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6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数据打</a:t>
              </a:r>
              <a:r>
                <a:rPr sz="2300" kern="0" spc="-7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印</a:t>
              </a:r>
              <a:endParaRPr lang="en-US" altLang="en-US" sz="2300" dirty="0"/>
            </a:p>
          </p:txBody>
        </p:sp>
        <p:pic>
          <p:nvPicPr>
            <p:cNvPr id="954" name="picture 9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956" name="picture 9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grpSp>
        <p:nvGrpSpPr>
          <p:cNvPr id="170" name="group 170"/>
          <p:cNvGrpSpPr/>
          <p:nvPr/>
        </p:nvGrpSpPr>
        <p:grpSpPr>
          <a:xfrm rot="21600000">
            <a:off x="1258760" y="2984245"/>
            <a:ext cx="2864155" cy="1537576"/>
            <a:chOff x="0" y="0"/>
            <a:chExt cx="2864155" cy="1537576"/>
          </a:xfrm>
        </p:grpSpPr>
        <p:pic>
          <p:nvPicPr>
            <p:cNvPr id="958" name="picture 9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2864155" cy="1537576"/>
            </a:xfrm>
            <a:prstGeom prst="rect">
              <a:avLst/>
            </a:prstGeom>
          </p:spPr>
        </p:pic>
        <p:sp>
          <p:nvSpPr>
            <p:cNvPr id="960" name="textbox 960"/>
            <p:cNvSpPr/>
            <p:nvPr/>
          </p:nvSpPr>
          <p:spPr>
            <a:xfrm>
              <a:off x="-12700" y="-12700"/>
              <a:ext cx="2889885" cy="156336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lang="en-US" altLang="en-US" sz="9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119380" indent="635" algn="l" rtl="0" eaLnBrk="0">
                <a:lnSpc>
                  <a:spcPct val="118000"/>
                </a:lnSpc>
              </a:pP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请务必按国家通知要求，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利用浏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         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览器</a:t>
              </a:r>
              <a:r>
                <a:rPr sz="1200" b="1" kern="0" spc="-2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打印最终报表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一定要将</a:t>
              </a:r>
              <a:r>
                <a:rPr sz="1200" b="1" kern="0" spc="-2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火</a:t>
              </a:r>
              <a:r>
                <a:rPr sz="1200" b="1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          </a:t>
              </a:r>
              <a:r>
                <a:rPr sz="1200" b="1" kern="0" spc="-3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炬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水印打印出来，</a:t>
              </a:r>
              <a:r>
                <a:rPr sz="1200" b="1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设置如图所示。</a:t>
              </a:r>
              <a:r>
                <a:rPr sz="1200" b="1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</a:t>
              </a:r>
              <a:r>
                <a:rPr sz="1200" b="1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若打印不正确，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请配置打印机。</a:t>
              </a:r>
              <a:endParaRPr lang="en-US" altLang="en-US" sz="1200" dirty="0"/>
            </a:p>
            <a:p>
              <a:pPr marL="120650" algn="l" rtl="0" eaLnBrk="0">
                <a:lnSpc>
                  <a:spcPct val="81000"/>
                </a:lnSpc>
                <a:spcBef>
                  <a:spcPts val="420"/>
                </a:spcBef>
              </a:pP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如果电脑安装了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PDF</a:t>
              </a: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打印驱动，</a:t>
              </a:r>
              <a:endParaRPr lang="en-US" altLang="en-US" sz="1200" dirty="0"/>
            </a:p>
            <a:p>
              <a:pPr marL="120650" algn="l" rtl="0" eaLnBrk="0">
                <a:lnSpc>
                  <a:spcPts val="1795"/>
                </a:lnSpc>
              </a:pP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也可以保存为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PDF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文件。</a:t>
              </a:r>
              <a:endParaRPr lang="en-US" altLang="en-US" sz="1200" dirty="0"/>
            </a:p>
          </p:txBody>
        </p:sp>
      </p:grpSp>
      <p:sp>
        <p:nvSpPr>
          <p:cNvPr id="962" name="textbox 96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picture 9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966" name="picture 9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88491"/>
            <a:ext cx="11803380" cy="5437632"/>
          </a:xfrm>
          <a:prstGeom prst="rect">
            <a:avLst/>
          </a:prstGeom>
        </p:spPr>
      </p:pic>
      <p:grpSp>
        <p:nvGrpSpPr>
          <p:cNvPr id="172" name="group 17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96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70" name="textbox 970"/>
            <p:cNvSpPr/>
            <p:nvPr/>
          </p:nvSpPr>
          <p:spPr>
            <a:xfrm>
              <a:off x="889063" y="129502"/>
              <a:ext cx="6377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高企发展情况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数据管理</a:t>
              </a:r>
              <a:endParaRPr lang="en-US" altLang="en-US" sz="2300" dirty="0"/>
            </a:p>
          </p:txBody>
        </p:sp>
        <p:pic>
          <p:nvPicPr>
            <p:cNvPr id="972" name="picture 9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974" name="picture 9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976" name="textbox 97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pic>
        <p:nvPicPr>
          <p:cNvPr id="978" name="picture 9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379436" y="3629494"/>
            <a:ext cx="2534716" cy="1382941"/>
          </a:xfrm>
          <a:prstGeom prst="rect">
            <a:avLst/>
          </a:prstGeom>
        </p:spPr>
      </p:pic>
      <p:pic>
        <p:nvPicPr>
          <p:cNvPr id="980" name="picture 9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056876" y="3260001"/>
            <a:ext cx="1799843" cy="1104734"/>
          </a:xfrm>
          <a:prstGeom prst="rect">
            <a:avLst/>
          </a:prstGeom>
        </p:spPr>
      </p:pic>
      <p:sp>
        <p:nvSpPr>
          <p:cNvPr id="982" name="textbox 982"/>
          <p:cNvSpPr/>
          <p:nvPr/>
        </p:nvSpPr>
        <p:spPr>
          <a:xfrm>
            <a:off x="7366736" y="4356791"/>
            <a:ext cx="2291714" cy="68199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2248535" algn="l" rtl="0" eaLnBrk="0">
              <a:lnSpc>
                <a:spcPct val="66000"/>
              </a:lnSpc>
            </a:pPr>
            <a:r>
              <a:rPr sz="800" kern="0" spc="-1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endParaRPr lang="en-US" altLang="en-US" sz="800" dirty="0"/>
          </a:p>
          <a:p>
            <a:pPr marL="40005" algn="l" rtl="0" eaLnBrk="0">
              <a:lnSpc>
                <a:spcPct val="81000"/>
              </a:lnSpc>
              <a:spcBef>
                <a:spcPts val="520"/>
              </a:spcBef>
              <a:tabLst>
                <a:tab pos="119380" algn="l"/>
              </a:tabLst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	</a:t>
            </a:r>
            <a:r>
              <a:rPr sz="1200" kern="0" spc="-4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提交后，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4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若如果数据存在问题，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</a:t>
            </a:r>
            <a:endParaRPr lang="en-US" altLang="en-US" sz="1200" dirty="0"/>
          </a:p>
          <a:p>
            <a:pPr algn="l" rtl="0" eaLnBrk="0">
              <a:lnSpc>
                <a:spcPct val="107000"/>
              </a:lnSpc>
            </a:pPr>
            <a:endParaRPr lang="en-US" altLang="en-US" sz="500" dirty="0"/>
          </a:p>
          <a:p>
            <a:pPr marL="40005" algn="l" rtl="0" eaLnBrk="0">
              <a:lnSpc>
                <a:spcPct val="80000"/>
              </a:lnSpc>
              <a:spcBef>
                <a:spcPts val="5"/>
              </a:spcBef>
              <a:tabLst>
                <a:tab pos="121285" algn="l"/>
              </a:tabLst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	</a:t>
            </a:r>
            <a:r>
              <a:rPr sz="1200" kern="0" spc="-2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高企系统管理员会打回。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</a:t>
            </a:r>
            <a:endParaRPr lang="en-US" altLang="en-US" sz="1200" dirty="0"/>
          </a:p>
        </p:txBody>
      </p:sp>
      <p:pic>
        <p:nvPicPr>
          <p:cNvPr id="984" name="picture 9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497416" y="4776143"/>
            <a:ext cx="162955" cy="249729"/>
          </a:xfrm>
          <a:prstGeom prst="rect">
            <a:avLst/>
          </a:prstGeom>
        </p:spPr>
      </p:pic>
      <p:pic>
        <p:nvPicPr>
          <p:cNvPr id="986" name="picture 9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379436" y="4767109"/>
            <a:ext cx="27578" cy="181974"/>
          </a:xfrm>
          <a:prstGeom prst="rect">
            <a:avLst/>
          </a:prstGeom>
        </p:spPr>
      </p:pic>
      <p:pic>
        <p:nvPicPr>
          <p:cNvPr id="988" name="picture 9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611930" y="4471091"/>
            <a:ext cx="29757" cy="181970"/>
          </a:xfrm>
          <a:prstGeom prst="rect">
            <a:avLst/>
          </a:prstGeom>
        </p:spPr>
      </p:pic>
      <p:pic>
        <p:nvPicPr>
          <p:cNvPr id="990" name="picture 99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7379436" y="4563553"/>
            <a:ext cx="27578" cy="181970"/>
          </a:xfrm>
          <a:prstGeom prst="rect">
            <a:avLst/>
          </a:prstGeom>
        </p:spPr>
      </p:pic>
      <p:pic>
        <p:nvPicPr>
          <p:cNvPr id="992" name="picture 99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0115753" y="2768231"/>
            <a:ext cx="1321537" cy="529450"/>
          </a:xfrm>
          <a:prstGeom prst="rect">
            <a:avLst/>
          </a:prstGeom>
        </p:spPr>
      </p:pic>
      <p:sp>
        <p:nvSpPr>
          <p:cNvPr id="994" name="textbox 994"/>
          <p:cNvSpPr/>
          <p:nvPr/>
        </p:nvSpPr>
        <p:spPr>
          <a:xfrm>
            <a:off x="10152099" y="3927982"/>
            <a:ext cx="1730375" cy="3606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0000"/>
              </a:lnSpc>
            </a:pPr>
            <a:r>
              <a:rPr sz="1200" kern="0" spc="-1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由高企系统通过接口审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</a:t>
            </a:r>
            <a:endParaRPr lang="en-US" altLang="en-US" sz="1200" dirty="0"/>
          </a:p>
        </p:txBody>
      </p:sp>
      <p:pic>
        <p:nvPicPr>
          <p:cNvPr id="996" name="picture 99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1842448" y="3996473"/>
            <a:ext cx="25400" cy="279400"/>
          </a:xfrm>
          <a:prstGeom prst="rect">
            <a:avLst/>
          </a:prstGeom>
        </p:spPr>
      </p:pic>
      <p:sp>
        <p:nvSpPr>
          <p:cNvPr id="998" name="textbox 998"/>
          <p:cNvSpPr/>
          <p:nvPr/>
        </p:nvSpPr>
        <p:spPr>
          <a:xfrm>
            <a:off x="10031043" y="4156735"/>
            <a:ext cx="1851025" cy="2006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  <a:tabLst>
                <a:tab pos="118745" algn="l"/>
              </a:tabLst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	</a:t>
            </a:r>
            <a:r>
              <a:rPr sz="1200" kern="0" spc="-4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核，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4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不需理会。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          </a:t>
            </a:r>
            <a:r>
              <a:rPr sz="1200" kern="0" spc="-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</a:t>
            </a:r>
            <a:endParaRPr lang="en-US" altLang="en-US" sz="1200" dirty="0"/>
          </a:p>
        </p:txBody>
      </p:sp>
      <p:pic>
        <p:nvPicPr>
          <p:cNvPr id="1000" name="picture 100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10074033" y="3800043"/>
            <a:ext cx="1587842" cy="73710"/>
          </a:xfrm>
          <a:prstGeom prst="rect">
            <a:avLst/>
          </a:prstGeom>
        </p:spPr>
      </p:pic>
      <p:pic>
        <p:nvPicPr>
          <p:cNvPr id="1002" name="picture 10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7379436" y="4970048"/>
            <a:ext cx="2082134" cy="55824"/>
          </a:xfrm>
          <a:prstGeom prst="rect">
            <a:avLst/>
          </a:prstGeom>
        </p:spPr>
      </p:pic>
      <p:pic>
        <p:nvPicPr>
          <p:cNvPr id="1004" name="picture 100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11687276" y="3848353"/>
            <a:ext cx="182067" cy="122720"/>
          </a:xfrm>
          <a:prstGeom prst="rect">
            <a:avLst/>
          </a:prstGeom>
        </p:spPr>
      </p:pic>
      <p:pic>
        <p:nvPicPr>
          <p:cNvPr id="1006" name="picture 100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10043743" y="3868851"/>
            <a:ext cx="25400" cy="328281"/>
          </a:xfrm>
          <a:prstGeom prst="rect">
            <a:avLst/>
          </a:prstGeom>
        </p:spPr>
      </p:pic>
      <p:pic>
        <p:nvPicPr>
          <p:cNvPr id="1008" name="picture 100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9242786" y="4334502"/>
            <a:ext cx="66447" cy="45481"/>
          </a:xfrm>
          <a:prstGeom prst="rect">
            <a:avLst/>
          </a:prstGeom>
        </p:spPr>
      </p:pic>
      <p:sp>
        <p:nvSpPr>
          <p:cNvPr id="1010" name="rect"/>
          <p:cNvSpPr/>
          <p:nvPr/>
        </p:nvSpPr>
        <p:spPr>
          <a:xfrm>
            <a:off x="9615810" y="4674291"/>
            <a:ext cx="29757" cy="80558"/>
          </a:xfrm>
          <a:prstGeom prst="rect">
            <a:avLst/>
          </a:prstGeom>
          <a:solidFill>
            <a:srgbClr val="FF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picture 10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4" name="group 17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01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16" name="textbox 1016"/>
            <p:cNvSpPr/>
            <p:nvPr/>
          </p:nvSpPr>
          <p:spPr>
            <a:xfrm>
              <a:off x="889063" y="129502"/>
              <a:ext cx="82061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高企发展情况填报、</a:t>
              </a:r>
              <a:r>
                <a:rPr sz="2300" kern="0" spc="20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打回、</a:t>
              </a:r>
              <a:r>
                <a:rPr sz="2300" kern="0" spc="2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推送注意要点</a:t>
              </a:r>
              <a:endParaRPr lang="en-US" altLang="en-US" sz="2300" dirty="0"/>
            </a:p>
          </p:txBody>
        </p:sp>
        <p:pic>
          <p:nvPicPr>
            <p:cNvPr id="1018" name="picture 10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020" name="picture 10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022" name="textbox 102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10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88491"/>
            <a:ext cx="11803380" cy="5437632"/>
          </a:xfrm>
          <a:prstGeom prst="rect">
            <a:avLst/>
          </a:prstGeom>
        </p:spPr>
      </p:pic>
      <p:grpSp>
        <p:nvGrpSpPr>
          <p:cNvPr id="176" name="group 17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02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30" name="textbox 1030"/>
            <p:cNvSpPr/>
            <p:nvPr/>
          </p:nvSpPr>
          <p:spPr>
            <a:xfrm>
              <a:off x="889063" y="129502"/>
              <a:ext cx="91205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孵化器在孵（当年毕业） 企业年报</a:t>
              </a:r>
              <a:r>
                <a:rPr sz="2300" b="1" kern="0" spc="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数据管理</a:t>
              </a:r>
              <a:endParaRPr lang="en-US" altLang="en-US" sz="2300" dirty="0"/>
            </a:p>
          </p:txBody>
        </p:sp>
        <p:pic>
          <p:nvPicPr>
            <p:cNvPr id="1032" name="picture 10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034" name="picture 10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036" name="textbox 103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0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040" name="picture 10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96111"/>
            <a:ext cx="11785092" cy="5443728"/>
          </a:xfrm>
          <a:prstGeom prst="rect">
            <a:avLst/>
          </a:prstGeom>
        </p:spPr>
      </p:pic>
      <p:grpSp>
        <p:nvGrpSpPr>
          <p:cNvPr id="178" name="group 17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04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44" name="textbox 1044"/>
            <p:cNvSpPr/>
            <p:nvPr/>
          </p:nvSpPr>
          <p:spPr>
            <a:xfrm>
              <a:off x="889063" y="129502"/>
              <a:ext cx="813879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孵化器增加在孵</a:t>
              </a:r>
              <a:r>
                <a:rPr sz="2300" b="1" kern="0" spc="3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(</a:t>
              </a:r>
              <a:r>
                <a:rPr sz="2300" kern="0" spc="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当年毕</a:t>
              </a:r>
              <a:r>
                <a:rPr sz="23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业</a:t>
              </a:r>
              <a:r>
                <a:rPr sz="2300" b="1" kern="0" spc="2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)</a:t>
              </a:r>
              <a:r>
                <a:rPr sz="23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企业注意要点</a:t>
              </a:r>
              <a:endParaRPr lang="en-US" altLang="en-US" sz="2300" dirty="0"/>
            </a:p>
          </p:txBody>
        </p:sp>
        <p:pic>
          <p:nvPicPr>
            <p:cNvPr id="1046" name="picture 10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048" name="picture 10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grpSp>
        <p:nvGrpSpPr>
          <p:cNvPr id="180" name="group 180"/>
          <p:cNvGrpSpPr/>
          <p:nvPr/>
        </p:nvGrpSpPr>
        <p:grpSpPr>
          <a:xfrm rot="21600000">
            <a:off x="5867272" y="1976145"/>
            <a:ext cx="5714035" cy="1327201"/>
            <a:chOff x="0" y="0"/>
            <a:chExt cx="5714035" cy="1327201"/>
          </a:xfrm>
        </p:grpSpPr>
        <p:pic>
          <p:nvPicPr>
            <p:cNvPr id="1050" name="picture 10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5714035" cy="1327201"/>
            </a:xfrm>
            <a:prstGeom prst="rect">
              <a:avLst/>
            </a:prstGeom>
          </p:spPr>
        </p:pic>
        <p:sp>
          <p:nvSpPr>
            <p:cNvPr id="1052" name="textbox 1052"/>
            <p:cNvSpPr/>
            <p:nvPr/>
          </p:nvSpPr>
          <p:spPr>
            <a:xfrm>
              <a:off x="-12700" y="-12700"/>
              <a:ext cx="5739765" cy="137985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lang="en-US" altLang="en-US" sz="900" dirty="0"/>
            </a:p>
            <a:p>
              <a:pPr marL="118745" indent="2540" algn="l" rtl="0" eaLnBrk="0">
                <a:lnSpc>
                  <a:spcPct val="124000"/>
                </a:lnSpc>
                <a:spcBef>
                  <a:spcPts val="0"/>
                </a:spcBef>
              </a:pPr>
              <a:r>
                <a:rPr sz="12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孵化器可以填报数据的第8步中， 批量增加</a:t>
              </a:r>
              <a:r>
                <a:rPr sz="12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在孵(当年毕业)企业清单， 增加后， 企        </a:t>
              </a:r>
              <a:r>
                <a:rPr sz="12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业在科技部政务服务平台（</a:t>
              </a:r>
              <a:r>
                <a:rPr sz="12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  <a:hlinkClick r:id="rId6">
                    <a:extLst>
                      <a:ext uri="{DAF060AB-1E55-43B9-8AAB-6FB025537F2F}">
                        <wpsdc:hlinkClr xmlns:wpsdc="http://www.wps.cn/officeDocument/2017/drawingmlCustomData" val="FFFFFF"/>
                        <wpsdc:folHlinkClr xmlns:wpsdc="http://www.wps.cn/officeDocument/2017/drawingmlCustomData" val="FFFFFF"/>
                        <wpsdc:hlinkUnderline xmlns:wpsdc="http://www.wps.cn/officeDocument/2017/drawingmlCustomData" val="0"/>
                      </a:ext>
                    </a:extLst>
                  </a:hlinkClick>
                </a:rPr>
                <a:t>https://fuwu.most.gov.cn/</a:t>
              </a:r>
              <a:r>
                <a:rPr sz="12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） </a:t>
              </a:r>
              <a:r>
                <a:rPr sz="1200" b="1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实名认证</a:t>
              </a:r>
              <a:r>
                <a:rPr sz="12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后， 就可以登       </a:t>
              </a:r>
              <a:r>
                <a:rPr sz="12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录统计系统， 填报企业的数据。</a:t>
              </a:r>
              <a:r>
                <a:rPr sz="1200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可先在上年第8步</a:t>
              </a:r>
              <a:r>
                <a:rPr sz="12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下载excel整理， 再批量增加。</a:t>
              </a:r>
              <a:endParaRPr lang="en-US" altLang="en-US" sz="1200" dirty="0"/>
            </a:p>
          </p:txBody>
        </p:sp>
      </p:grpSp>
      <p:sp>
        <p:nvSpPr>
          <p:cNvPr id="1054" name="textbox 105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rect"/>
          <p:cNvSpPr/>
          <p:nvPr/>
        </p:nvSpPr>
        <p:spPr>
          <a:xfrm>
            <a:off x="5411723" y="2144267"/>
            <a:ext cx="5689092" cy="2653284"/>
          </a:xfrm>
          <a:prstGeom prst="rect">
            <a:avLst/>
          </a:prstGeom>
          <a:solidFill>
            <a:srgbClr val="5B9BD5">
              <a:alpha val="2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4" name="group 1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9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6" name="textbox 96"/>
            <p:cNvSpPr/>
            <p:nvPr/>
          </p:nvSpPr>
          <p:spPr>
            <a:xfrm>
              <a:off x="529475" y="-12700"/>
              <a:ext cx="2774314" cy="79120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153670" algn="l" rtl="0" eaLnBrk="0">
                <a:lnSpc>
                  <a:spcPts val="2830"/>
                </a:lnSpc>
                <a:tabLst>
                  <a:tab pos="327025" algn="l"/>
                </a:tabLst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一、</a:t>
              </a:r>
              <a:r>
                <a:rPr sz="2300" kern="0" spc="2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统计系统简介</a:t>
              </a:r>
              <a:endParaRPr lang="en-US" altLang="en-US" sz="2300" dirty="0"/>
            </a:p>
          </p:txBody>
        </p:sp>
        <p:pic>
          <p:nvPicPr>
            <p:cNvPr id="98" name="picture 9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  <p:pic>
          <p:nvPicPr>
            <p:cNvPr id="100" name="picture 1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</p:grpSp>
      <p:sp>
        <p:nvSpPr>
          <p:cNvPr id="102" name="textbox 10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104" name="textbox 104"/>
          <p:cNvSpPr/>
          <p:nvPr/>
        </p:nvSpPr>
        <p:spPr>
          <a:xfrm>
            <a:off x="5597068" y="2619247"/>
            <a:ext cx="5333365" cy="668655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42000"/>
              </a:lnSpc>
            </a:pPr>
            <a:endParaRPr lang="en-US" altLang="en-US" sz="10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30810" algn="l" rtl="0" eaLnBrk="0">
              <a:lnSpc>
                <a:spcPct val="99000"/>
              </a:lnSpc>
            </a:pPr>
            <a:r>
              <a:rPr sz="1700" b="1" kern="0" spc="6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五级用户体系：</a:t>
            </a:r>
            <a:r>
              <a:rPr sz="1700" b="1" kern="0" spc="1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6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实现</a:t>
            </a:r>
            <a:r>
              <a:rPr sz="1500" kern="0" spc="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任务</a:t>
            </a:r>
            <a:r>
              <a:rPr sz="1500" kern="0" spc="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逐级分解</a:t>
            </a:r>
            <a:endParaRPr lang="en-US" altLang="en-US" sz="1500" dirty="0"/>
          </a:p>
        </p:txBody>
      </p:sp>
      <p:sp>
        <p:nvSpPr>
          <p:cNvPr id="106" name="textbox 106"/>
          <p:cNvSpPr/>
          <p:nvPr/>
        </p:nvSpPr>
        <p:spPr>
          <a:xfrm>
            <a:off x="5589790" y="3645027"/>
            <a:ext cx="5333365" cy="668019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41000"/>
              </a:lnSpc>
            </a:pPr>
            <a:endParaRPr lang="en-US" altLang="en-US" sz="1000" dirty="0"/>
          </a:p>
          <a:p>
            <a:pPr marL="130175" algn="l" rtl="0" eaLnBrk="0">
              <a:lnSpc>
                <a:spcPct val="100000"/>
              </a:lnSpc>
            </a:pPr>
            <a:r>
              <a:rPr sz="1700" b="1" kern="0" spc="70" dirty="0">
                <a:ln w="6537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各级管理用户实时监控：</a:t>
            </a:r>
            <a:r>
              <a:rPr sz="1700" b="1" kern="0" spc="2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500" kern="0" spc="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任务完成情况和审核数据</a:t>
            </a:r>
            <a:endParaRPr lang="en-US" altLang="en-US" sz="1500" dirty="0"/>
          </a:p>
        </p:txBody>
      </p:sp>
      <p:sp>
        <p:nvSpPr>
          <p:cNvPr id="108" name="textbox 108"/>
          <p:cNvSpPr/>
          <p:nvPr/>
        </p:nvSpPr>
        <p:spPr>
          <a:xfrm>
            <a:off x="598931" y="982738"/>
            <a:ext cx="3769359" cy="462280"/>
          </a:xfrm>
          <a:prstGeom prst="rect">
            <a:avLst/>
          </a:prstGeom>
          <a:solidFill>
            <a:srgbClr val="009644">
              <a:alpha val="5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lang="en-US" altLang="en-US" sz="100" dirty="0"/>
          </a:p>
          <a:p>
            <a:pPr marL="320675" algn="l" rtl="0" eaLnBrk="0">
              <a:lnSpc>
                <a:spcPts val="3085"/>
              </a:lnSpc>
              <a:spcBef>
                <a:spcPts val="0"/>
              </a:spcBef>
            </a:pPr>
            <a:r>
              <a:rPr sz="2300" kern="0" spc="-1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（二）</a:t>
            </a:r>
            <a:r>
              <a:rPr sz="2300" kern="0" spc="2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300" kern="0" spc="-1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系统用户体系</a:t>
            </a:r>
            <a:endParaRPr lang="en-US" altLang="en-US" sz="2300" dirty="0"/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1371600" y="5623559"/>
            <a:ext cx="1783079" cy="822960"/>
            <a:chOff x="0" y="0"/>
            <a:chExt cx="1783079" cy="822960"/>
          </a:xfrm>
        </p:grpSpPr>
        <p:pic>
          <p:nvPicPr>
            <p:cNvPr id="110" name="picture 1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1783079" cy="822960"/>
            </a:xfrm>
            <a:prstGeom prst="rect">
              <a:avLst/>
            </a:prstGeom>
          </p:spPr>
        </p:pic>
        <p:sp>
          <p:nvSpPr>
            <p:cNvPr id="112" name="textbox 112"/>
            <p:cNvSpPr/>
            <p:nvPr/>
          </p:nvSpPr>
          <p:spPr>
            <a:xfrm>
              <a:off x="383420" y="115860"/>
              <a:ext cx="833755" cy="22034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7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85000"/>
                </a:lnSpc>
              </a:pPr>
              <a:endParaRPr lang="en-US" altLang="en-US" sz="1500" dirty="0"/>
            </a:p>
          </p:txBody>
        </p:sp>
      </p:grpSp>
      <p:grpSp>
        <p:nvGrpSpPr>
          <p:cNvPr id="18" name="group 18"/>
          <p:cNvGrpSpPr/>
          <p:nvPr/>
        </p:nvGrpSpPr>
        <p:grpSpPr>
          <a:xfrm rot="21600000">
            <a:off x="3017520" y="5623559"/>
            <a:ext cx="1737360" cy="822960"/>
            <a:chOff x="0" y="0"/>
            <a:chExt cx="1737360" cy="822960"/>
          </a:xfrm>
        </p:grpSpPr>
        <p:pic>
          <p:nvPicPr>
            <p:cNvPr id="114" name="picture 1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737360" cy="822960"/>
            </a:xfrm>
            <a:prstGeom prst="rect">
              <a:avLst/>
            </a:prstGeom>
          </p:spPr>
        </p:pic>
        <p:sp>
          <p:nvSpPr>
            <p:cNvPr id="116" name="textbox 116"/>
            <p:cNvSpPr/>
            <p:nvPr/>
          </p:nvSpPr>
          <p:spPr>
            <a:xfrm>
              <a:off x="-12700" y="-12700"/>
              <a:ext cx="1763395" cy="86106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lang="en-US" altLang="en-US" sz="1000" dirty="0"/>
            </a:p>
            <a:p>
              <a:pPr marL="226060" indent="174625" algn="l" rtl="0" eaLnBrk="0">
                <a:lnSpc>
                  <a:spcPct val="108000"/>
                </a:lnSpc>
                <a:spcBef>
                  <a:spcPts val="0"/>
                </a:spcBef>
              </a:pPr>
              <a:r>
                <a:rPr sz="1500" b="1" kern="0" spc="80" dirty="0">
                  <a:ln w="5793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调查单位</a:t>
              </a:r>
              <a:r>
                <a:rPr sz="15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    </a:t>
              </a:r>
              <a:r>
                <a:rPr sz="1400" b="1" kern="0" spc="-110" dirty="0">
                  <a:ln w="5793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（企业和机构）</a:t>
              </a:r>
              <a:endParaRPr lang="en-US" altLang="en-US" sz="1400" dirty="0"/>
            </a:p>
          </p:txBody>
        </p:sp>
      </p:grpSp>
      <p:pic>
        <p:nvPicPr>
          <p:cNvPr id="118" name="picture 1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826374" y="4411090"/>
            <a:ext cx="1648002" cy="284365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 rot="21600000">
            <a:off x="2743200" y="4663440"/>
            <a:ext cx="1463040" cy="822960"/>
            <a:chOff x="0" y="0"/>
            <a:chExt cx="1463040" cy="822960"/>
          </a:xfrm>
        </p:grpSpPr>
        <p:pic>
          <p:nvPicPr>
            <p:cNvPr id="120" name="picture 1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1463040" cy="822960"/>
            </a:xfrm>
            <a:prstGeom prst="rect">
              <a:avLst/>
            </a:prstGeom>
          </p:spPr>
        </p:pic>
        <p:sp>
          <p:nvSpPr>
            <p:cNvPr id="122" name="textbox 122"/>
            <p:cNvSpPr/>
            <p:nvPr/>
          </p:nvSpPr>
          <p:spPr>
            <a:xfrm>
              <a:off x="-12700" y="-12700"/>
              <a:ext cx="1489075" cy="8826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lang="en-US" altLang="en-US" sz="900" dirty="0"/>
            </a:p>
            <a:p>
              <a:pPr marL="337185" algn="l" rtl="0" eaLnBrk="0">
                <a:lnSpc>
                  <a:spcPct val="80000"/>
                </a:lnSpc>
                <a:spcBef>
                  <a:spcPts val="5"/>
                </a:spcBef>
              </a:pPr>
              <a:endParaRPr lang="en-US" altLang="en-US" sz="1500" dirty="0"/>
            </a:p>
          </p:txBody>
        </p:sp>
      </p:grpSp>
      <p:grpSp>
        <p:nvGrpSpPr>
          <p:cNvPr id="22" name="group 22"/>
          <p:cNvGrpSpPr/>
          <p:nvPr/>
        </p:nvGrpSpPr>
        <p:grpSpPr>
          <a:xfrm rot="21600000">
            <a:off x="1097280" y="4663440"/>
            <a:ext cx="1463040" cy="822960"/>
            <a:chOff x="0" y="0"/>
            <a:chExt cx="1463040" cy="822960"/>
          </a:xfrm>
        </p:grpSpPr>
        <p:pic>
          <p:nvPicPr>
            <p:cNvPr id="124" name="picture 1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0" y="0"/>
              <a:ext cx="1463040" cy="822960"/>
            </a:xfrm>
            <a:prstGeom prst="rect">
              <a:avLst/>
            </a:prstGeom>
          </p:spPr>
        </p:pic>
        <p:sp>
          <p:nvSpPr>
            <p:cNvPr id="126" name="textbox 126"/>
            <p:cNvSpPr/>
            <p:nvPr/>
          </p:nvSpPr>
          <p:spPr>
            <a:xfrm>
              <a:off x="-12700" y="-12700"/>
              <a:ext cx="1489075" cy="8826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lang="en-US" altLang="en-US" sz="900" dirty="0"/>
            </a:p>
            <a:p>
              <a:pPr marL="446405" algn="l" rtl="0" eaLnBrk="0">
                <a:lnSpc>
                  <a:spcPct val="88000"/>
                </a:lnSpc>
                <a:spcBef>
                  <a:spcPts val="0"/>
                </a:spcBef>
              </a:pPr>
              <a:endParaRPr lang="en-US" altLang="en-US" sz="1500" dirty="0"/>
            </a:p>
          </p:txBody>
        </p:sp>
      </p:grpSp>
      <p:sp>
        <p:nvSpPr>
          <p:cNvPr id="128" name="rect"/>
          <p:cNvSpPr/>
          <p:nvPr/>
        </p:nvSpPr>
        <p:spPr>
          <a:xfrm>
            <a:off x="2645613" y="3449675"/>
            <a:ext cx="9525" cy="284365"/>
          </a:xfrm>
          <a:prstGeom prst="rect">
            <a:avLst/>
          </a:prstGeom>
          <a:solidFill>
            <a:srgbClr val="3F6EC3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4" name="group 24"/>
          <p:cNvGrpSpPr/>
          <p:nvPr/>
        </p:nvGrpSpPr>
        <p:grpSpPr>
          <a:xfrm rot="21600000">
            <a:off x="1920239" y="3703319"/>
            <a:ext cx="1463039" cy="822960"/>
            <a:chOff x="0" y="0"/>
            <a:chExt cx="1463039" cy="822960"/>
          </a:xfrm>
        </p:grpSpPr>
        <p:pic>
          <p:nvPicPr>
            <p:cNvPr id="130" name="picture 1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0"/>
              <a:ext cx="1463039" cy="822960"/>
            </a:xfrm>
            <a:prstGeom prst="rect">
              <a:avLst/>
            </a:prstGeom>
          </p:spPr>
        </p:pic>
        <p:sp>
          <p:nvSpPr>
            <p:cNvPr id="132" name="textbox 132"/>
            <p:cNvSpPr/>
            <p:nvPr/>
          </p:nvSpPr>
          <p:spPr>
            <a:xfrm>
              <a:off x="-12700" y="-12700"/>
              <a:ext cx="1488439" cy="8826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lang="en-US" altLang="en-US" sz="900" dirty="0"/>
            </a:p>
            <a:p>
              <a:pPr marL="546735" algn="l" rtl="0" eaLnBrk="0">
                <a:lnSpc>
                  <a:spcPct val="90000"/>
                </a:lnSpc>
                <a:spcBef>
                  <a:spcPts val="5"/>
                </a:spcBef>
              </a:pPr>
              <a:endParaRPr lang="en-US" altLang="en-US" sz="1500" dirty="0"/>
            </a:p>
            <a:p>
              <a:pPr marL="441960" algn="l" rtl="0" eaLnBrk="0">
                <a:lnSpc>
                  <a:spcPct val="84000"/>
                </a:lnSpc>
                <a:spcBef>
                  <a:spcPts val="5"/>
                </a:spcBef>
              </a:pPr>
              <a:endParaRPr lang="en-US" altLang="en-US" sz="1500" dirty="0"/>
            </a:p>
          </p:txBody>
        </p:sp>
      </p:grpSp>
      <p:sp>
        <p:nvSpPr>
          <p:cNvPr id="134" name="rect"/>
          <p:cNvSpPr/>
          <p:nvPr/>
        </p:nvSpPr>
        <p:spPr>
          <a:xfrm>
            <a:off x="2645613" y="2488260"/>
            <a:ext cx="9525" cy="284352"/>
          </a:xfrm>
          <a:prstGeom prst="rect">
            <a:avLst/>
          </a:prstGeom>
          <a:solidFill>
            <a:srgbClr val="FFBF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6" name="group 26"/>
          <p:cNvGrpSpPr/>
          <p:nvPr/>
        </p:nvGrpSpPr>
        <p:grpSpPr>
          <a:xfrm rot="21600000">
            <a:off x="1920239" y="2743200"/>
            <a:ext cx="1463039" cy="822959"/>
            <a:chOff x="0" y="0"/>
            <a:chExt cx="1463039" cy="822959"/>
          </a:xfrm>
        </p:grpSpPr>
        <p:pic>
          <p:nvPicPr>
            <p:cNvPr id="136" name="picture 1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0"/>
              <a:ext cx="1463039" cy="822959"/>
            </a:xfrm>
            <a:prstGeom prst="rect">
              <a:avLst/>
            </a:prstGeom>
          </p:spPr>
        </p:pic>
        <p:sp>
          <p:nvSpPr>
            <p:cNvPr id="138" name="textbox 138"/>
            <p:cNvSpPr/>
            <p:nvPr/>
          </p:nvSpPr>
          <p:spPr>
            <a:xfrm>
              <a:off x="-12700" y="-12700"/>
              <a:ext cx="1488439" cy="8826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lang="en-US" altLang="en-US" sz="900" dirty="0"/>
            </a:p>
            <a:p>
              <a:pPr algn="l" rtl="0" eaLnBrk="0">
                <a:lnSpc>
                  <a:spcPct val="6000"/>
                </a:lnSpc>
              </a:pPr>
              <a:endParaRPr lang="en-US" altLang="en-US" sz="100" dirty="0"/>
            </a:p>
            <a:p>
              <a:pPr marL="544195" algn="l" rtl="0" eaLnBrk="0">
                <a:lnSpc>
                  <a:spcPct val="89000"/>
                </a:lnSpc>
              </a:pPr>
              <a:endParaRPr lang="en-US" altLang="en-US" sz="1500" dirty="0"/>
            </a:p>
          </p:txBody>
        </p:sp>
      </p:grpSp>
      <p:pic>
        <p:nvPicPr>
          <p:cNvPr id="140" name="picture 1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920239" y="1783079"/>
            <a:ext cx="1463039" cy="777240"/>
          </a:xfrm>
          <a:prstGeom prst="rect">
            <a:avLst/>
          </a:prstGeom>
        </p:spPr>
      </p:pic>
      <p:pic>
        <p:nvPicPr>
          <p:cNvPr id="142" name="picture 1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3794989" y="1860449"/>
            <a:ext cx="786509" cy="798993"/>
          </a:xfrm>
          <a:prstGeom prst="rect">
            <a:avLst/>
          </a:prstGeom>
        </p:spPr>
      </p:pic>
      <p:sp>
        <p:nvSpPr>
          <p:cNvPr id="144" name="textbox 144"/>
          <p:cNvSpPr/>
          <p:nvPr/>
        </p:nvSpPr>
        <p:spPr>
          <a:xfrm>
            <a:off x="1481787" y="5871720"/>
            <a:ext cx="1374139" cy="2857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2050"/>
              </a:lnSpc>
            </a:pPr>
            <a:endParaRPr lang="en-US" altLang="en-US" sz="1400" dirty="0"/>
          </a:p>
        </p:txBody>
      </p:sp>
      <p:sp>
        <p:nvSpPr>
          <p:cNvPr id="146" name="textbox 146"/>
          <p:cNvSpPr/>
          <p:nvPr/>
        </p:nvSpPr>
        <p:spPr>
          <a:xfrm>
            <a:off x="2336922" y="1893543"/>
            <a:ext cx="630555" cy="4248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2700" indent="102870" algn="l" rtl="0" eaLnBrk="0">
              <a:lnSpc>
                <a:spcPct val="87000"/>
              </a:lnSpc>
            </a:pPr>
            <a:endParaRPr lang="en-US" altLang="en-US" sz="15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10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058" name="picture 10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96111"/>
            <a:ext cx="11785092" cy="5443728"/>
          </a:xfrm>
          <a:prstGeom prst="rect">
            <a:avLst/>
          </a:prstGeom>
        </p:spPr>
      </p:pic>
      <p:grpSp>
        <p:nvGrpSpPr>
          <p:cNvPr id="182" name="group 18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06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62" name="textbox 1062"/>
            <p:cNvSpPr/>
            <p:nvPr/>
          </p:nvSpPr>
          <p:spPr>
            <a:xfrm>
              <a:off x="889063" y="129502"/>
              <a:ext cx="752919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孵化器批量增加在孵</a:t>
              </a:r>
              <a:r>
                <a:rPr sz="2300" b="1" kern="0" spc="2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(</a:t>
              </a:r>
              <a:r>
                <a:rPr sz="23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当年毕业</a:t>
              </a:r>
              <a:r>
                <a:rPr sz="2300" b="1" kern="0" spc="2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)</a:t>
              </a:r>
              <a:r>
                <a:rPr sz="23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</a:t>
              </a:r>
              <a:endParaRPr lang="en-US" altLang="en-US" sz="2300" dirty="0"/>
            </a:p>
          </p:txBody>
        </p:sp>
        <p:pic>
          <p:nvPicPr>
            <p:cNvPr id="1064" name="picture 10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066" name="picture 10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068" name="textbox 106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184" name="group 184"/>
          <p:cNvGrpSpPr/>
          <p:nvPr/>
        </p:nvGrpSpPr>
        <p:grpSpPr>
          <a:xfrm rot="21600000">
            <a:off x="4260506" y="2768231"/>
            <a:ext cx="2856305" cy="889495"/>
            <a:chOff x="0" y="0"/>
            <a:chExt cx="2856305" cy="889495"/>
          </a:xfrm>
        </p:grpSpPr>
        <p:pic>
          <p:nvPicPr>
            <p:cNvPr id="1070" name="picture 10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13068"/>
              <a:ext cx="2856305" cy="876427"/>
            </a:xfrm>
            <a:prstGeom prst="rect">
              <a:avLst/>
            </a:prstGeom>
          </p:spPr>
        </p:pic>
        <p:sp>
          <p:nvSpPr>
            <p:cNvPr id="1072" name="textbox 1072"/>
            <p:cNvSpPr/>
            <p:nvPr/>
          </p:nvSpPr>
          <p:spPr>
            <a:xfrm>
              <a:off x="634872" y="118338"/>
              <a:ext cx="2100579" cy="69659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5000"/>
                </a:lnSpc>
              </a:pPr>
              <a:endParaRPr lang="en-US" altLang="en-US" sz="100" dirty="0"/>
            </a:p>
            <a:p>
              <a:pPr marL="140970" indent="1270" algn="l" rtl="0" eaLnBrk="0">
                <a:lnSpc>
                  <a:spcPct val="119000"/>
                </a:lnSpc>
              </a:pPr>
              <a:r>
                <a:rPr sz="12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可以先下载到excel， 按指标</a:t>
              </a: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</a:t>
              </a:r>
              <a:r>
                <a:rPr sz="1200" kern="0" spc="-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列整理好企业名单， 再粘贴，</a:t>
              </a:r>
              <a:endParaRPr lang="en-US" altLang="en-US" sz="12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300" dirty="0"/>
            </a:p>
            <a:p>
              <a:pPr marL="60960" algn="l" rtl="0" eaLnBrk="0">
                <a:lnSpc>
                  <a:spcPct val="97000"/>
                </a:lnSpc>
                <a:spcBef>
                  <a:spcPts val="5"/>
                </a:spcBef>
                <a:tabLst>
                  <a:tab pos="140970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批量增加进来。</a:t>
              </a:r>
              <a:endParaRPr lang="en-US" altLang="en-US" sz="1200" dirty="0"/>
            </a:p>
          </p:txBody>
        </p:sp>
        <p:pic>
          <p:nvPicPr>
            <p:cNvPr id="1074" name="picture 107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647572" y="720128"/>
              <a:ext cx="48488" cy="54101"/>
            </a:xfrm>
            <a:prstGeom prst="rect">
              <a:avLst/>
            </a:prstGeom>
          </p:spPr>
        </p:pic>
        <p:pic>
          <p:nvPicPr>
            <p:cNvPr id="1076" name="picture 10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670661" y="0"/>
              <a:ext cx="1820050" cy="110350"/>
            </a:xfrm>
            <a:prstGeom prst="rect">
              <a:avLst/>
            </a:prstGeom>
          </p:spPr>
        </p:pic>
        <p:pic>
          <p:nvPicPr>
            <p:cNvPr id="1078" name="picture 107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670661" y="799629"/>
              <a:ext cx="2145334" cy="89865"/>
            </a:xfrm>
            <a:prstGeom prst="rect">
              <a:avLst/>
            </a:prstGeom>
          </p:spPr>
        </p:pic>
        <p:pic>
          <p:nvPicPr>
            <p:cNvPr id="1080" name="picture 108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2516111" y="0"/>
              <a:ext cx="340193" cy="167805"/>
            </a:xfrm>
            <a:prstGeom prst="rect">
              <a:avLst/>
            </a:prstGeom>
          </p:spPr>
        </p:pic>
        <p:pic>
          <p:nvPicPr>
            <p:cNvPr id="1082" name="picture 108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2830905" y="193205"/>
              <a:ext cx="25400" cy="380999"/>
            </a:xfrm>
            <a:prstGeom prst="rect">
              <a:avLst/>
            </a:prstGeom>
          </p:spPr>
        </p:pic>
        <p:pic>
          <p:nvPicPr>
            <p:cNvPr id="1084" name="picture 108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670661" y="135750"/>
              <a:ext cx="25400" cy="279400"/>
            </a:xfrm>
            <a:prstGeom prst="rect">
              <a:avLst/>
            </a:prstGeom>
          </p:spPr>
        </p:pic>
        <p:pic>
          <p:nvPicPr>
            <p:cNvPr id="1086" name="picture 108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600000">
              <a:off x="2830905" y="599604"/>
              <a:ext cx="25400" cy="177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picture 10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090" name="picture 10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16052" y="797052"/>
            <a:ext cx="11364467" cy="5632703"/>
          </a:xfrm>
          <a:prstGeom prst="rect">
            <a:avLst/>
          </a:prstGeom>
        </p:spPr>
      </p:pic>
      <p:grpSp>
        <p:nvGrpSpPr>
          <p:cNvPr id="186" name="group 18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09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94" name="textbox 1094"/>
            <p:cNvSpPr/>
            <p:nvPr/>
          </p:nvSpPr>
          <p:spPr>
            <a:xfrm>
              <a:off x="889063" y="129502"/>
              <a:ext cx="60725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上传盖章纸质报表扫描件</a:t>
              </a:r>
              <a:endParaRPr lang="en-US" altLang="en-US" sz="2300" dirty="0"/>
            </a:p>
          </p:txBody>
        </p:sp>
        <p:pic>
          <p:nvPicPr>
            <p:cNvPr id="1096" name="picture 10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098" name="picture 10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grpSp>
        <p:nvGrpSpPr>
          <p:cNvPr id="188" name="group 188"/>
          <p:cNvGrpSpPr/>
          <p:nvPr/>
        </p:nvGrpSpPr>
        <p:grpSpPr>
          <a:xfrm rot="21600000">
            <a:off x="6803376" y="1256055"/>
            <a:ext cx="4176572" cy="1072997"/>
            <a:chOff x="0" y="0"/>
            <a:chExt cx="4176572" cy="1072997"/>
          </a:xfrm>
        </p:grpSpPr>
        <p:pic>
          <p:nvPicPr>
            <p:cNvPr id="1100" name="picture 11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4176572" cy="1072997"/>
            </a:xfrm>
            <a:prstGeom prst="rect">
              <a:avLst/>
            </a:prstGeom>
          </p:spPr>
        </p:pic>
        <p:sp>
          <p:nvSpPr>
            <p:cNvPr id="1102" name="textbox 1102"/>
            <p:cNvSpPr/>
            <p:nvPr/>
          </p:nvSpPr>
          <p:spPr>
            <a:xfrm>
              <a:off x="-12700" y="-12700"/>
              <a:ext cx="4202429" cy="10985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2000"/>
                </a:lnSpc>
              </a:pPr>
              <a:endParaRPr lang="en-US" altLang="en-US" sz="1000" dirty="0"/>
            </a:p>
            <a:p>
              <a:pPr marL="120650" algn="l" rtl="0" eaLnBrk="0">
                <a:lnSpc>
                  <a:spcPct val="80000"/>
                </a:lnSpc>
                <a:spcBef>
                  <a:spcPts val="0"/>
                </a:spcBef>
              </a:pPr>
              <a:r>
                <a:rPr sz="1200" b="1" kern="0" spc="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科技企业孵化器</a:t>
              </a: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和</a:t>
              </a:r>
              <a:r>
                <a:rPr sz="1200" b="1" kern="0" spc="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众创空间</a:t>
              </a: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</a:t>
              </a:r>
              <a:endParaRPr lang="en-US" altLang="en-US" sz="1200" dirty="0"/>
            </a:p>
            <a:p>
              <a:pPr marL="121285" algn="l" rtl="0" eaLnBrk="0">
                <a:lnSpc>
                  <a:spcPts val="1805"/>
                </a:lnSpc>
              </a:pP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需要上传盖章纸质报表</a:t>
              </a:r>
              <a:r>
                <a:rPr sz="1200" b="1" kern="0" spc="0" dirty="0">
                  <a:ln w="4358" cap="flat" cmpd="sng">
                    <a:solidFill>
                      <a:srgbClr val="FFC0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C0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封面</a:t>
              </a: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扫描</a:t>
              </a:r>
              <a:endParaRPr lang="en-US" altLang="en-US" sz="1200" dirty="0"/>
            </a:p>
            <a:p>
              <a:pPr marL="120015" algn="l" rtl="0" eaLnBrk="0">
                <a:lnSpc>
                  <a:spcPts val="1805"/>
                </a:lnSpc>
              </a:pP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件，</a:t>
              </a:r>
              <a:r>
                <a:rPr sz="1200" b="1" kern="0" spc="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不需要再报送纸质件。</a:t>
              </a:r>
              <a:endParaRPr lang="en-US" altLang="en-US" sz="1200" dirty="0"/>
            </a:p>
          </p:txBody>
        </p:sp>
      </p:grpSp>
      <p:sp>
        <p:nvSpPr>
          <p:cNvPr id="1104" name="textbox 110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picture 11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108" name="picture 1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93063"/>
            <a:ext cx="11785092" cy="5451348"/>
          </a:xfrm>
          <a:prstGeom prst="rect">
            <a:avLst/>
          </a:prstGeom>
        </p:spPr>
      </p:pic>
      <p:grpSp>
        <p:nvGrpSpPr>
          <p:cNvPr id="190" name="group 19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11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12" name="textbox 1112"/>
            <p:cNvSpPr/>
            <p:nvPr/>
          </p:nvSpPr>
          <p:spPr>
            <a:xfrm>
              <a:off x="889063" y="129502"/>
              <a:ext cx="60725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特色产业基地等其他年报</a:t>
              </a:r>
              <a:endParaRPr lang="en-US" altLang="en-US" sz="2300" dirty="0"/>
            </a:p>
          </p:txBody>
        </p:sp>
        <p:pic>
          <p:nvPicPr>
            <p:cNvPr id="1114" name="picture 11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116" name="picture 11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grpSp>
        <p:nvGrpSpPr>
          <p:cNvPr id="192" name="group 192"/>
          <p:cNvGrpSpPr/>
          <p:nvPr/>
        </p:nvGrpSpPr>
        <p:grpSpPr>
          <a:xfrm rot="21600000">
            <a:off x="4571136" y="3301745"/>
            <a:ext cx="3553790" cy="1724126"/>
            <a:chOff x="0" y="0"/>
            <a:chExt cx="3553790" cy="1724126"/>
          </a:xfrm>
        </p:grpSpPr>
        <p:pic>
          <p:nvPicPr>
            <p:cNvPr id="1118" name="picture 11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3553790" cy="1724126"/>
            </a:xfrm>
            <a:prstGeom prst="rect">
              <a:avLst/>
            </a:prstGeom>
          </p:spPr>
        </p:pic>
        <p:sp>
          <p:nvSpPr>
            <p:cNvPr id="1120" name="textbox 1120"/>
            <p:cNvSpPr/>
            <p:nvPr/>
          </p:nvSpPr>
          <p:spPr>
            <a:xfrm>
              <a:off x="-12700" y="-12700"/>
              <a:ext cx="3579495" cy="177736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marL="120650" indent="8255" algn="l" rtl="0" eaLnBrk="0">
                <a:lnSpc>
                  <a:spcPct val="119000"/>
                </a:lnSpc>
                <a:spcBef>
                  <a:spcPts val="5"/>
                </a:spcBef>
              </a:pP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国家火炬软件产业基地、</a:t>
              </a:r>
              <a:r>
                <a:rPr sz="1200" b="1" kern="0" spc="1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创新型产业集</a:t>
              </a:r>
              <a:r>
                <a:rPr sz="1200" b="1" kern="0" spc="-5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群、</a:t>
              </a:r>
              <a:r>
                <a:rPr sz="1200" b="1" kern="0" spc="1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5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省级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高新区、</a:t>
              </a:r>
              <a:r>
                <a:rPr sz="1200" b="1" kern="0" spc="2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国家火炬特色产业基地、</a:t>
              </a:r>
              <a:r>
                <a:rPr sz="1200" b="1" kern="0" spc="1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科技</a:t>
              </a:r>
              <a:r>
                <a:rPr sz="1200" b="1" kern="0" spc="-5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企业孵化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</a:t>
              </a:r>
              <a:r>
                <a:rPr sz="1200" b="1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器、</a:t>
              </a:r>
              <a:r>
                <a:rPr sz="1200" b="1" kern="0" spc="1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国家大学科技园、</a:t>
              </a:r>
              <a:r>
                <a:rPr sz="1200" b="1" kern="0" spc="1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众创空间、</a:t>
              </a:r>
              <a:r>
                <a:rPr sz="1200" b="1" kern="0" spc="1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生</a:t>
              </a:r>
              <a:r>
                <a:rPr sz="1200" b="1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产力促进中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心、</a:t>
              </a:r>
              <a:r>
                <a:rPr sz="1200" b="1" kern="0" spc="2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国家高新区风险投资机构等年报的功能操作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基本一致，</a:t>
              </a:r>
              <a:r>
                <a:rPr sz="1200" b="1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可以参照本说明。</a:t>
              </a:r>
              <a:endParaRPr lang="en-US" altLang="en-US" sz="1200" dirty="0"/>
            </a:p>
          </p:txBody>
        </p:sp>
      </p:grpSp>
      <p:sp>
        <p:nvSpPr>
          <p:cNvPr id="1122" name="textbox 112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picture 11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4" name="group 19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12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28" name="textbox 1128"/>
            <p:cNvSpPr/>
            <p:nvPr/>
          </p:nvSpPr>
          <p:spPr>
            <a:xfrm>
              <a:off x="529475" y="-12700"/>
              <a:ext cx="2774314" cy="78930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153670" algn="l" rtl="0" eaLnBrk="0">
                <a:lnSpc>
                  <a:spcPts val="2785"/>
                </a:lnSpc>
                <a:tabLst>
                  <a:tab pos="331470" algn="l"/>
                </a:tabLst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二、</a:t>
              </a:r>
              <a:r>
                <a:rPr sz="2300" kern="0" spc="2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系统操作说明</a:t>
              </a:r>
              <a:endParaRPr lang="en-US" altLang="en-US" sz="2300" dirty="0"/>
            </a:p>
          </p:txBody>
        </p:sp>
        <p:pic>
          <p:nvPicPr>
            <p:cNvPr id="1130" name="picture 11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  <p:pic>
          <p:nvPicPr>
            <p:cNvPr id="1132" name="picture 11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</p:grpSp>
      <p:pic>
        <p:nvPicPr>
          <p:cNvPr id="1134" name="picture 11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567609" y="1630679"/>
            <a:ext cx="3024339" cy="2862072"/>
          </a:xfrm>
          <a:prstGeom prst="rect">
            <a:avLst/>
          </a:prstGeom>
        </p:spPr>
      </p:pic>
      <p:pic>
        <p:nvPicPr>
          <p:cNvPr id="1136" name="picture 11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446520" y="1630679"/>
            <a:ext cx="2961842" cy="2862072"/>
          </a:xfrm>
          <a:prstGeom prst="rect">
            <a:avLst/>
          </a:prstGeom>
        </p:spPr>
      </p:pic>
      <p:sp>
        <p:nvSpPr>
          <p:cNvPr id="1138" name="textbox 113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1140" name="textbox 1140"/>
          <p:cNvSpPr/>
          <p:nvPr/>
        </p:nvSpPr>
        <p:spPr>
          <a:xfrm>
            <a:off x="6831228" y="4754664"/>
            <a:ext cx="2151379" cy="7264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8000"/>
              </a:lnSpc>
            </a:pPr>
            <a:r>
              <a:rPr sz="2300" kern="0" spc="8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各级统计管理员</a:t>
            </a:r>
            <a:endParaRPr lang="en-US" altLang="en-US" sz="2300" dirty="0"/>
          </a:p>
          <a:p>
            <a:pPr marL="667385" algn="l" rtl="0" eaLnBrk="0">
              <a:lnSpc>
                <a:spcPts val="3085"/>
              </a:lnSpc>
            </a:pPr>
            <a:r>
              <a:rPr sz="2100" kern="0" spc="-14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（机构）</a:t>
            </a:r>
            <a:endParaRPr lang="en-US" altLang="en-US" sz="2100" dirty="0"/>
          </a:p>
        </p:txBody>
      </p:sp>
      <p:sp>
        <p:nvSpPr>
          <p:cNvPr id="1142" name="textbox 1142"/>
          <p:cNvSpPr/>
          <p:nvPr/>
        </p:nvSpPr>
        <p:spPr>
          <a:xfrm>
            <a:off x="3056889" y="4754968"/>
            <a:ext cx="2045335" cy="7435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3000"/>
              </a:lnSpc>
            </a:pPr>
            <a:endParaRPr lang="en-US" altLang="en-US" sz="100" dirty="0"/>
          </a:p>
          <a:p>
            <a:pPr marL="161925" indent="259080" algn="l" rtl="0" eaLnBrk="0">
              <a:lnSpc>
                <a:spcPct val="110000"/>
              </a:lnSpc>
            </a:pPr>
            <a:r>
              <a:rPr sz="2300" kern="0" spc="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调查单位</a:t>
            </a:r>
            <a:r>
              <a:rPr sz="23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 </a:t>
            </a:r>
            <a:r>
              <a:rPr sz="2000" kern="0" spc="-1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（企业、</a:t>
            </a:r>
            <a:r>
              <a:rPr sz="2000" kern="0" spc="3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1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机构）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picture 11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146" name="rect"/>
          <p:cNvSpPr/>
          <p:nvPr/>
        </p:nvSpPr>
        <p:spPr>
          <a:xfrm>
            <a:off x="406908" y="1734311"/>
            <a:ext cx="11160886" cy="3854932"/>
          </a:xfrm>
          <a:prstGeom prst="rect">
            <a:avLst/>
          </a:prstGeom>
          <a:solidFill>
            <a:srgbClr val="5B9BD5">
              <a:alpha val="2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48" name="textbox 1148"/>
          <p:cNvSpPr/>
          <p:nvPr/>
        </p:nvSpPr>
        <p:spPr>
          <a:xfrm>
            <a:off x="629412" y="3593198"/>
            <a:ext cx="10723244" cy="908050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lang="en-US" altLang="en-US" sz="1000" dirty="0"/>
          </a:p>
          <a:p>
            <a:pPr marL="142240" indent="4445" algn="l" rtl="0" eaLnBrk="0">
              <a:lnSpc>
                <a:spcPct val="100000"/>
              </a:lnSpc>
              <a:spcBef>
                <a:spcPts val="5"/>
              </a:spcBef>
            </a:pPr>
            <a:r>
              <a:rPr sz="2000" kern="0" spc="-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2000" kern="0" spc="-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2000" kern="0" spc="1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各级统计管理员功能操</a:t>
            </a:r>
            <a:r>
              <a:rPr sz="2000" kern="0" spc="-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作均一致， 只是管理的调查单位范围不一样，</a:t>
            </a:r>
            <a:r>
              <a:rPr sz="2000" kern="0" spc="2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由调查单位的“所属地    </a:t>
            </a:r>
            <a:r>
              <a:rPr sz="1900" kern="0" spc="-1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域“来决定。</a:t>
            </a:r>
            <a:endParaRPr lang="en-US" altLang="en-US" sz="1900" dirty="0"/>
          </a:p>
        </p:txBody>
      </p:sp>
      <p:grpSp>
        <p:nvGrpSpPr>
          <p:cNvPr id="196" name="group 19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15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52" name="textbox 1152"/>
            <p:cNvSpPr/>
            <p:nvPr/>
          </p:nvSpPr>
          <p:spPr>
            <a:xfrm>
              <a:off x="889063" y="126327"/>
              <a:ext cx="30245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endParaRPr lang="en-US" altLang="en-US" sz="2300" dirty="0"/>
            </a:p>
          </p:txBody>
        </p:sp>
        <p:pic>
          <p:nvPicPr>
            <p:cNvPr id="1154" name="picture 115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156" name="picture 11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158" name="textbox 1158"/>
          <p:cNvSpPr/>
          <p:nvPr/>
        </p:nvSpPr>
        <p:spPr>
          <a:xfrm>
            <a:off x="646176" y="4655413"/>
            <a:ext cx="10706734" cy="718819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30175" algn="l" rtl="0" eaLnBrk="0">
              <a:lnSpc>
                <a:spcPct val="96000"/>
              </a:lnSpc>
            </a:pPr>
            <a:r>
              <a:rPr sz="2000" kern="0" spc="-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</a:t>
            </a:r>
            <a:r>
              <a:rPr sz="20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2000" kern="0" spc="1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各类调查项目管理员功能基本一致， 主要是填报指标、</a:t>
            </a:r>
            <a:r>
              <a:rPr sz="2000" kern="0" spc="1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平衡关系、</a:t>
            </a:r>
            <a:r>
              <a:rPr sz="2000" kern="0" spc="1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汇总审核要求有不</a:t>
            </a:r>
            <a:r>
              <a:rPr sz="2000" kern="0" spc="-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同。</a:t>
            </a:r>
            <a:endParaRPr lang="en-US" altLang="en-US" sz="2000" dirty="0"/>
          </a:p>
        </p:txBody>
      </p:sp>
      <p:sp>
        <p:nvSpPr>
          <p:cNvPr id="1160" name="textbox 1160"/>
          <p:cNvSpPr/>
          <p:nvPr/>
        </p:nvSpPr>
        <p:spPr>
          <a:xfrm>
            <a:off x="629412" y="2800642"/>
            <a:ext cx="10723244" cy="628650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</a:pPr>
            <a:endParaRPr lang="en-US" altLang="en-US" sz="10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29540" algn="l" rtl="0" eaLnBrk="0">
              <a:lnSpc>
                <a:spcPct val="95000"/>
              </a:lnSpc>
            </a:pPr>
            <a:r>
              <a:rPr sz="2000" kern="0" spc="-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2000" kern="0" spc="-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2000" kern="0" spc="1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只能在填报时间段内完成调查组织、</a:t>
            </a:r>
            <a:r>
              <a:rPr sz="2000" kern="0" spc="1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数据报送和审核工作。</a:t>
            </a:r>
            <a:endParaRPr lang="en-US" altLang="en-US" sz="2000" dirty="0"/>
          </a:p>
        </p:txBody>
      </p:sp>
      <p:sp>
        <p:nvSpPr>
          <p:cNvPr id="1162" name="textbox 1162"/>
          <p:cNvSpPr/>
          <p:nvPr/>
        </p:nvSpPr>
        <p:spPr>
          <a:xfrm>
            <a:off x="629412" y="1987295"/>
            <a:ext cx="10723244" cy="609600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lang="en-US" altLang="en-US" sz="10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149225" algn="l" rtl="0" eaLnBrk="0">
              <a:lnSpc>
                <a:spcPct val="97000"/>
              </a:lnSpc>
            </a:pPr>
            <a:r>
              <a:rPr sz="2000" kern="0" spc="-9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2000" kern="0" spc="-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2000" kern="0" spc="1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按行政区划级别</a:t>
            </a:r>
            <a:r>
              <a:rPr sz="2000" kern="0" spc="-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实行多级、</a:t>
            </a:r>
            <a:r>
              <a:rPr sz="2000" kern="0" spc="1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逐级管理。</a:t>
            </a:r>
            <a:endParaRPr lang="en-US" altLang="en-US" sz="2000" dirty="0"/>
          </a:p>
        </p:txBody>
      </p:sp>
      <p:sp>
        <p:nvSpPr>
          <p:cNvPr id="1164" name="textbox 116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1166" name="textbox 1166"/>
          <p:cNvSpPr/>
          <p:nvPr/>
        </p:nvSpPr>
        <p:spPr>
          <a:xfrm>
            <a:off x="406908" y="1011263"/>
            <a:ext cx="2976879" cy="461644"/>
          </a:xfrm>
          <a:prstGeom prst="rect">
            <a:avLst/>
          </a:prstGeom>
          <a:solidFill>
            <a:srgbClr val="009644">
              <a:alpha val="5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</a:pPr>
            <a:endParaRPr lang="en-US" altLang="en-US" sz="400" dirty="0"/>
          </a:p>
          <a:p>
            <a:pPr marL="123825" algn="l" rtl="0" eaLnBrk="0">
              <a:lnSpc>
                <a:spcPct val="98000"/>
              </a:lnSpc>
              <a:spcBef>
                <a:spcPts val="5"/>
              </a:spcBef>
            </a:pPr>
            <a:r>
              <a:rPr sz="2300" kern="0" spc="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注意事项</a:t>
            </a:r>
            <a:endParaRPr lang="en-US" altLang="en-US" sz="23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picture 11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170" name="rect"/>
          <p:cNvSpPr/>
          <p:nvPr/>
        </p:nvSpPr>
        <p:spPr>
          <a:xfrm>
            <a:off x="679081" y="984262"/>
            <a:ext cx="10817974" cy="5350065"/>
          </a:xfrm>
          <a:prstGeom prst="rect">
            <a:avLst/>
          </a:prstGeom>
          <a:solidFill>
            <a:srgbClr val="5B9BD5">
              <a:alpha val="2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198" name="group 19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17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74" name="textbox 1174"/>
            <p:cNvSpPr/>
            <p:nvPr/>
          </p:nvSpPr>
          <p:spPr>
            <a:xfrm>
              <a:off x="889063" y="126327"/>
              <a:ext cx="30245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endParaRPr lang="en-US" altLang="en-US" sz="2300" dirty="0"/>
            </a:p>
          </p:txBody>
        </p:sp>
        <p:pic>
          <p:nvPicPr>
            <p:cNvPr id="1176" name="picture 117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178" name="picture 11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graphicFrame>
        <p:nvGraphicFramePr>
          <p:cNvPr id="1180" name="table 1180"/>
          <p:cNvGraphicFramePr>
            <a:graphicFrameLocks noGrp="1"/>
          </p:cNvGraphicFramePr>
          <p:nvPr/>
        </p:nvGraphicFramePr>
        <p:xfrm>
          <a:off x="9389973" y="1842427"/>
          <a:ext cx="1903094" cy="485775"/>
        </p:xfrm>
        <a:graphic>
          <a:graphicData uri="http://schemas.openxmlformats.org/drawingml/2006/table">
            <a:tbl>
              <a:tblPr/>
              <a:tblGrid>
                <a:gridCol w="1903094"/>
              </a:tblGrid>
              <a:tr h="4603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82" name="textbox 1182"/>
          <p:cNvSpPr/>
          <p:nvPr/>
        </p:nvSpPr>
        <p:spPr>
          <a:xfrm>
            <a:off x="9389973" y="2303221"/>
            <a:ext cx="1903729" cy="3799840"/>
          </a:xfrm>
          <a:prstGeom prst="rect">
            <a:avLst/>
          </a:prstGeom>
          <a:solidFill>
            <a:srgbClr val="D2DEEF">
              <a:alpha val="9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8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107950" algn="l" rtl="0" eaLnBrk="0">
              <a:lnSpc>
                <a:spcPct val="100000"/>
              </a:lnSpc>
            </a:pPr>
            <a:r>
              <a:rPr sz="1500" kern="0" spc="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3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自定义导出</a:t>
            </a:r>
            <a:endParaRPr lang="en-US" altLang="en-US" sz="1500" dirty="0"/>
          </a:p>
          <a:p>
            <a:pPr marL="107950" algn="l" rtl="0" eaLnBrk="0">
              <a:lnSpc>
                <a:spcPct val="100000"/>
              </a:lnSpc>
              <a:spcBef>
                <a:spcPts val="500"/>
              </a:spcBef>
            </a:pPr>
            <a:r>
              <a:rPr sz="1500" kern="0" spc="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3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自定义汇总</a:t>
            </a:r>
            <a:endParaRPr lang="en-US" altLang="en-US" sz="1500" dirty="0"/>
          </a:p>
          <a:p>
            <a:pPr algn="l" rtl="0" eaLnBrk="0">
              <a:lnSpc>
                <a:spcPct val="102000"/>
              </a:lnSpc>
            </a:pPr>
            <a:endParaRPr lang="en-US" altLang="en-US" sz="400" dirty="0"/>
          </a:p>
          <a:p>
            <a:pPr marL="107950" algn="l" rtl="0" eaLnBrk="0">
              <a:lnSpc>
                <a:spcPct val="100000"/>
              </a:lnSpc>
              <a:spcBef>
                <a:spcPts val="5"/>
              </a:spcBef>
            </a:pP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数据集册导出</a:t>
            </a:r>
            <a:endParaRPr lang="en-US" altLang="en-US" sz="1500" dirty="0"/>
          </a:p>
        </p:txBody>
      </p:sp>
      <p:graphicFrame>
        <p:nvGraphicFramePr>
          <p:cNvPr id="1184" name="table 1184"/>
          <p:cNvGraphicFramePr>
            <a:graphicFrameLocks noGrp="1"/>
          </p:cNvGraphicFramePr>
          <p:nvPr/>
        </p:nvGraphicFramePr>
        <p:xfrm>
          <a:off x="826719" y="1842427"/>
          <a:ext cx="1903095" cy="485775"/>
        </p:xfrm>
        <a:graphic>
          <a:graphicData uri="http://schemas.openxmlformats.org/drawingml/2006/table">
            <a:tbl>
              <a:tblPr/>
              <a:tblGrid>
                <a:gridCol w="1903095"/>
              </a:tblGrid>
              <a:tr h="4603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86" name="textbox 1186"/>
          <p:cNvSpPr/>
          <p:nvPr/>
        </p:nvSpPr>
        <p:spPr>
          <a:xfrm>
            <a:off x="826719" y="2303221"/>
            <a:ext cx="1903729" cy="3799840"/>
          </a:xfrm>
          <a:prstGeom prst="rect">
            <a:avLst/>
          </a:prstGeom>
          <a:solidFill>
            <a:srgbClr val="D2DEEF">
              <a:alpha val="90588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800" dirty="0"/>
          </a:p>
          <a:p>
            <a:pPr marL="107950" algn="l" rtl="0" eaLnBrk="0">
              <a:lnSpc>
                <a:spcPts val="1815"/>
              </a:lnSpc>
              <a:spcBef>
                <a:spcPts val="5"/>
              </a:spcBef>
            </a:pPr>
            <a:r>
              <a:rPr sz="1500" kern="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5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系统为准</a:t>
            </a:r>
            <a:endParaRPr lang="en-US" altLang="en-US" sz="1500" dirty="0"/>
          </a:p>
          <a:p>
            <a:pPr marL="279400" algn="l" rtl="0" eaLnBrk="0">
              <a:lnSpc>
                <a:spcPct val="100000"/>
              </a:lnSpc>
              <a:spcBef>
                <a:spcPts val="480"/>
              </a:spcBef>
            </a:pPr>
            <a:r>
              <a:rPr sz="1500" kern="0" spc="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3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国家设定</a:t>
            </a:r>
            <a:endParaRPr lang="en-US" altLang="en-US" sz="1500" dirty="0"/>
          </a:p>
          <a:p>
            <a:pPr algn="l" rtl="0" eaLnBrk="0">
              <a:lnSpc>
                <a:spcPct val="107000"/>
              </a:lnSpc>
            </a:pPr>
            <a:endParaRPr lang="en-US" altLang="en-US" sz="400" dirty="0"/>
          </a:p>
          <a:p>
            <a:pPr marL="279400" algn="l" rtl="0" eaLnBrk="0">
              <a:lnSpc>
                <a:spcPct val="99000"/>
              </a:lnSpc>
              <a:spcBef>
                <a:spcPts val="5"/>
              </a:spcBef>
            </a:pPr>
            <a:r>
              <a:rPr sz="1500" kern="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5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省级设定</a:t>
            </a:r>
            <a:endParaRPr lang="en-US" altLang="en-US" sz="1500" dirty="0"/>
          </a:p>
        </p:txBody>
      </p:sp>
      <p:pic>
        <p:nvPicPr>
          <p:cNvPr id="1188" name="picture 11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967532" y="2303221"/>
            <a:ext cx="1903298" cy="3799839"/>
          </a:xfrm>
          <a:prstGeom prst="rect">
            <a:avLst/>
          </a:prstGeom>
        </p:spPr>
      </p:pic>
      <p:graphicFrame>
        <p:nvGraphicFramePr>
          <p:cNvPr id="1190" name="table 1190"/>
          <p:cNvGraphicFramePr>
            <a:graphicFrameLocks noGrp="1"/>
          </p:cNvGraphicFramePr>
          <p:nvPr/>
        </p:nvGraphicFramePr>
        <p:xfrm>
          <a:off x="2967532" y="1842427"/>
          <a:ext cx="1903095" cy="485775"/>
        </p:xfrm>
        <a:graphic>
          <a:graphicData uri="http://schemas.openxmlformats.org/drawingml/2006/table">
            <a:tbl>
              <a:tblPr>
                <a:solidFill>
                  <a:srgbClr val="5B9BD5"/>
                </a:solidFill>
              </a:tblPr>
              <a:tblGrid>
                <a:gridCol w="1903095"/>
              </a:tblGrid>
              <a:tr h="4603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900" dirty="0"/>
                    </a:p>
                    <a:p>
                      <a:pPr marL="361315" algn="l" rtl="0" eaLnBrk="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kern="0" spc="7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2.</a:t>
                      </a:r>
                      <a:r>
                        <a:rPr sz="1500" kern="0" spc="70" dirty="0">
                          <a:ln w="5793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Microsoft JhengHei" panose="020B0604030504040204" charset="-120"/>
                          <a:ea typeface="Microsoft JhengHei" panose="020B0604030504040204" charset="-120"/>
                          <a:cs typeface="Microsoft JhengHei" panose="020B0604030504040204" charset="-120"/>
                        </a:rPr>
                        <a:t>管理员管理</a:t>
                      </a:r>
                      <a:endParaRPr lang="en-US" altLang="en-US" sz="1500" dirty="0"/>
                    </a:p>
                  </a:txBody>
                  <a:tcPr marL="0" marR="0" marT="0" marB="0" vert="horz">
                    <a:lnL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</a:tbl>
          </a:graphicData>
        </a:graphic>
      </p:graphicFrame>
      <p:sp>
        <p:nvSpPr>
          <p:cNvPr id="1192" name="rect"/>
          <p:cNvSpPr/>
          <p:nvPr/>
        </p:nvSpPr>
        <p:spPr>
          <a:xfrm>
            <a:off x="2980944" y="2316479"/>
            <a:ext cx="1877567" cy="3773423"/>
          </a:xfrm>
          <a:prstGeom prst="rect">
            <a:avLst/>
          </a:prstGeom>
          <a:solidFill>
            <a:srgbClr val="D2DEEF">
              <a:alpha val="90196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94" name="textbox 1194"/>
          <p:cNvSpPr/>
          <p:nvPr/>
        </p:nvSpPr>
        <p:spPr>
          <a:xfrm>
            <a:off x="2954832" y="2290521"/>
            <a:ext cx="1929129" cy="38252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</a:pPr>
            <a:endParaRPr lang="en-US" altLang="en-US" sz="8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120650" algn="l" rtl="0" eaLnBrk="0">
              <a:lnSpc>
                <a:spcPct val="85000"/>
              </a:lnSpc>
            </a:pPr>
            <a:r>
              <a:rPr sz="1500" kern="0" spc="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</a:t>
            </a:r>
            <a:r>
              <a:rPr sz="1500" kern="0" spc="1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市级</a:t>
            </a:r>
            <a:endParaRPr lang="en-US" altLang="en-US" sz="1500" dirty="0"/>
          </a:p>
          <a:p>
            <a:pPr marL="292100" algn="l" rtl="0" eaLnBrk="0">
              <a:lnSpc>
                <a:spcPts val="2295"/>
              </a:lnSpc>
            </a:pP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区级</a:t>
            </a:r>
            <a:endParaRPr lang="en-US" altLang="en-US" sz="1500" dirty="0"/>
          </a:p>
          <a:p>
            <a:pPr marL="292100" algn="l" rtl="0" eaLnBrk="0">
              <a:lnSpc>
                <a:spcPts val="2300"/>
              </a:lnSpc>
            </a:pP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县级</a:t>
            </a:r>
            <a:endParaRPr lang="en-US" altLang="en-US" sz="1500" dirty="0"/>
          </a:p>
        </p:txBody>
      </p:sp>
      <p:graphicFrame>
        <p:nvGraphicFramePr>
          <p:cNvPr id="1196" name="table 1196"/>
          <p:cNvGraphicFramePr>
            <a:graphicFrameLocks noGrp="1"/>
          </p:cNvGraphicFramePr>
          <p:nvPr/>
        </p:nvGraphicFramePr>
        <p:xfrm>
          <a:off x="5108346" y="1842427"/>
          <a:ext cx="1903095" cy="485775"/>
        </p:xfrm>
        <a:graphic>
          <a:graphicData uri="http://schemas.openxmlformats.org/drawingml/2006/table">
            <a:tbl>
              <a:tblPr/>
              <a:tblGrid>
                <a:gridCol w="1903095"/>
              </a:tblGrid>
              <a:tr h="4603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98" name="textbox 1198"/>
          <p:cNvSpPr/>
          <p:nvPr/>
        </p:nvSpPr>
        <p:spPr>
          <a:xfrm>
            <a:off x="5108346" y="2303221"/>
            <a:ext cx="1903729" cy="3799840"/>
          </a:xfrm>
          <a:prstGeom prst="rect">
            <a:avLst/>
          </a:prstGeom>
          <a:solidFill>
            <a:srgbClr val="D2DEEF">
              <a:alpha val="9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8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289560" indent="-181610" algn="l" rtl="0" eaLnBrk="0">
              <a:lnSpc>
                <a:spcPct val="103000"/>
              </a:lnSpc>
            </a:pPr>
            <a:r>
              <a:rPr sz="1500" kern="0" spc="7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7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分配区县或高新</a:t>
            </a:r>
            <a:r>
              <a:rPr sz="1500" kern="0" spc="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</a:t>
            </a:r>
            <a:r>
              <a:rPr sz="1500" kern="0" spc="3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区代码</a:t>
            </a:r>
            <a:endParaRPr lang="en-US" altLang="en-US" sz="1500" dirty="0"/>
          </a:p>
          <a:p>
            <a:pPr marL="273685" indent="-165735" algn="l" rtl="0" eaLnBrk="0">
              <a:lnSpc>
                <a:spcPct val="103000"/>
              </a:lnSpc>
              <a:spcBef>
                <a:spcPts val="490"/>
              </a:spcBef>
            </a:pPr>
            <a:r>
              <a:rPr sz="1500" kern="0" spc="7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7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修改机构帐号密</a:t>
            </a:r>
            <a:r>
              <a:rPr sz="1500" kern="0" spc="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</a:t>
            </a:r>
            <a:r>
              <a:rPr sz="1500" kern="0" spc="4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码</a:t>
            </a:r>
            <a:endParaRPr lang="en-US" altLang="en-US" sz="1500" dirty="0"/>
          </a:p>
          <a:p>
            <a:pPr marL="107950" algn="l" rtl="0" eaLnBrk="0">
              <a:lnSpc>
                <a:spcPts val="2175"/>
              </a:lnSpc>
              <a:spcBef>
                <a:spcPts val="200"/>
              </a:spcBef>
            </a:pP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查看</a:t>
            </a: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500" kern="0" spc="6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填报</a:t>
            </a: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数据</a:t>
            </a:r>
            <a:endParaRPr lang="en-US" altLang="en-US" sz="1500" dirty="0"/>
          </a:p>
          <a:p>
            <a:pPr marL="107950" algn="l" rtl="0" eaLnBrk="0">
              <a:lnSpc>
                <a:spcPts val="1810"/>
              </a:lnSpc>
              <a:spcBef>
                <a:spcPts val="440"/>
              </a:spcBef>
            </a:pP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4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检查平衡关系</a:t>
            </a:r>
            <a:endParaRPr lang="en-US" altLang="en-US" sz="1500" dirty="0"/>
          </a:p>
          <a:p>
            <a:pPr marL="274320" indent="-166370" algn="l" rtl="0" eaLnBrk="0">
              <a:lnSpc>
                <a:spcPct val="103000"/>
              </a:lnSpc>
              <a:spcBef>
                <a:spcPts val="510"/>
              </a:spcBef>
            </a:pP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 </a:t>
            </a: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审核数据和警</a:t>
            </a:r>
            <a:r>
              <a:rPr sz="1500" kern="0" spc="5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告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说明</a:t>
            </a:r>
            <a:endParaRPr lang="en-US" altLang="en-US" sz="1500" dirty="0"/>
          </a:p>
          <a:p>
            <a:pPr marL="107950" algn="l" rtl="0" eaLnBrk="0">
              <a:lnSpc>
                <a:spcPct val="100000"/>
              </a:lnSpc>
              <a:spcBef>
                <a:spcPts val="495"/>
              </a:spcBef>
            </a:pP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40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打回数据</a:t>
            </a:r>
            <a:endParaRPr lang="en-US" altLang="en-US" sz="1500" dirty="0"/>
          </a:p>
          <a:p>
            <a:pPr algn="l" rtl="0" eaLnBrk="0">
              <a:lnSpc>
                <a:spcPct val="103000"/>
              </a:lnSpc>
            </a:pPr>
            <a:endParaRPr lang="en-US" altLang="en-US" sz="400" dirty="0"/>
          </a:p>
          <a:p>
            <a:pPr marL="273050" indent="-165100" algn="l" rtl="0" eaLnBrk="0">
              <a:lnSpc>
                <a:spcPct val="104000"/>
              </a:lnSpc>
            </a:pPr>
            <a:r>
              <a:rPr sz="1500" kern="0" spc="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5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申请撤消调查单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</a:t>
            </a:r>
            <a:r>
              <a:rPr sz="1500" kern="0" spc="4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位</a:t>
            </a:r>
            <a:endParaRPr lang="en-US" altLang="en-US" sz="1500" dirty="0"/>
          </a:p>
        </p:txBody>
      </p:sp>
      <p:graphicFrame>
        <p:nvGraphicFramePr>
          <p:cNvPr id="1200" name="table 1200"/>
          <p:cNvGraphicFramePr>
            <a:graphicFrameLocks noGrp="1"/>
          </p:cNvGraphicFramePr>
          <p:nvPr/>
        </p:nvGraphicFramePr>
        <p:xfrm>
          <a:off x="7249159" y="1842427"/>
          <a:ext cx="1903094" cy="485775"/>
        </p:xfrm>
        <a:graphic>
          <a:graphicData uri="http://schemas.openxmlformats.org/drawingml/2006/table">
            <a:tbl>
              <a:tblPr/>
              <a:tblGrid>
                <a:gridCol w="1903094"/>
              </a:tblGrid>
              <a:tr h="46037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02" name="textbox 1202"/>
          <p:cNvSpPr/>
          <p:nvPr/>
        </p:nvSpPr>
        <p:spPr>
          <a:xfrm>
            <a:off x="7249159" y="2303221"/>
            <a:ext cx="1903729" cy="3799840"/>
          </a:xfrm>
          <a:prstGeom prst="rect">
            <a:avLst/>
          </a:prstGeom>
          <a:solidFill>
            <a:srgbClr val="D2DEEF">
              <a:alpha val="9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800" dirty="0"/>
          </a:p>
          <a:p>
            <a:pPr marL="282575" indent="-174625" algn="l" rtl="0" eaLnBrk="0">
              <a:lnSpc>
                <a:spcPct val="103000"/>
              </a:lnSpc>
              <a:spcBef>
                <a:spcPts val="5"/>
              </a:spcBef>
            </a:pP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汇总数据与上年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</a:t>
            </a:r>
            <a:r>
              <a:rPr sz="1500" kern="0" spc="3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比较</a:t>
            </a:r>
            <a:endParaRPr lang="en-US" altLang="en-US" sz="1500" dirty="0"/>
          </a:p>
          <a:p>
            <a:pPr marL="282575" indent="-174625" algn="l" rtl="0" eaLnBrk="0">
              <a:lnSpc>
                <a:spcPct val="103000"/>
              </a:lnSpc>
              <a:spcBef>
                <a:spcPts val="510"/>
              </a:spcBef>
            </a:pP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7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基础数据与上年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</a:t>
            </a:r>
            <a:r>
              <a:rPr sz="1500" kern="0" spc="3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比较</a:t>
            </a:r>
            <a:endParaRPr lang="en-US" altLang="en-US" sz="1500" dirty="0"/>
          </a:p>
          <a:p>
            <a:pPr algn="l" rtl="0" eaLnBrk="0">
              <a:lnSpc>
                <a:spcPct val="103000"/>
              </a:lnSpc>
            </a:pPr>
            <a:endParaRPr lang="en-US" altLang="en-US" sz="400" dirty="0"/>
          </a:p>
          <a:p>
            <a:pPr marL="107950" algn="l" rtl="0" eaLnBrk="0">
              <a:lnSpc>
                <a:spcPct val="100000"/>
              </a:lnSpc>
              <a:spcBef>
                <a:spcPts val="0"/>
              </a:spcBef>
            </a:pP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500" kern="0" spc="6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基础数据排序</a:t>
            </a:r>
            <a:endParaRPr lang="en-US" altLang="en-US" sz="1500" dirty="0"/>
          </a:p>
        </p:txBody>
      </p:sp>
      <p:sp>
        <p:nvSpPr>
          <p:cNvPr id="1204" name="textbox 120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1206" name="textbox 1206"/>
          <p:cNvSpPr/>
          <p:nvPr/>
        </p:nvSpPr>
        <p:spPr>
          <a:xfrm>
            <a:off x="828954" y="1156525"/>
            <a:ext cx="4475479" cy="482600"/>
          </a:xfrm>
          <a:prstGeom prst="rect">
            <a:avLst/>
          </a:prstGeom>
          <a:solidFill>
            <a:srgbClr val="ED7D31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</a:pPr>
            <a:endParaRPr lang="en-US" altLang="en-US" sz="500" dirty="0"/>
          </a:p>
          <a:p>
            <a:pPr marL="122555" algn="l" rtl="0" eaLnBrk="0">
              <a:lnSpc>
                <a:spcPct val="99000"/>
              </a:lnSpc>
              <a:spcBef>
                <a:spcPts val="0"/>
              </a:spcBef>
            </a:pPr>
            <a:r>
              <a:rPr sz="2300" kern="0" spc="9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科技部门统计管理员</a:t>
            </a:r>
            <a:r>
              <a:rPr sz="23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主体功能</a:t>
            </a:r>
            <a:endParaRPr lang="en-US" altLang="en-US" sz="2300" dirty="0"/>
          </a:p>
        </p:txBody>
      </p:sp>
      <p:sp>
        <p:nvSpPr>
          <p:cNvPr id="1208" name="textbox 1208"/>
          <p:cNvSpPr/>
          <p:nvPr/>
        </p:nvSpPr>
        <p:spPr>
          <a:xfrm>
            <a:off x="5120640" y="1854707"/>
            <a:ext cx="1877695" cy="462280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800" dirty="0"/>
          </a:p>
          <a:p>
            <a:pPr marL="454025" algn="l" rtl="0" eaLnBrk="0">
              <a:lnSpc>
                <a:spcPct val="100000"/>
              </a:lnSpc>
              <a:spcBef>
                <a:spcPts val="5"/>
              </a:spcBef>
            </a:pPr>
            <a:r>
              <a:rPr sz="1500"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</a:t>
            </a:r>
            <a:r>
              <a:rPr sz="1500" kern="0" spc="7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数据管理</a:t>
            </a:r>
            <a:endParaRPr lang="en-US" altLang="en-US" sz="1500" dirty="0"/>
          </a:p>
        </p:txBody>
      </p:sp>
      <p:sp>
        <p:nvSpPr>
          <p:cNvPr id="1210" name="textbox 1210"/>
          <p:cNvSpPr/>
          <p:nvPr/>
        </p:nvSpPr>
        <p:spPr>
          <a:xfrm>
            <a:off x="7261859" y="1854707"/>
            <a:ext cx="1877695" cy="462280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800" dirty="0"/>
          </a:p>
          <a:p>
            <a:pPr marL="450215" algn="l" rtl="0" eaLnBrk="0">
              <a:lnSpc>
                <a:spcPts val="1810"/>
              </a:lnSpc>
              <a:spcBef>
                <a:spcPts val="5"/>
              </a:spcBef>
            </a:pPr>
            <a:r>
              <a:rPr sz="1500"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4.</a:t>
            </a:r>
            <a:r>
              <a:rPr sz="1500" kern="0" spc="7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汇总审核</a:t>
            </a:r>
            <a:endParaRPr lang="en-US" altLang="en-US" sz="1500" dirty="0"/>
          </a:p>
        </p:txBody>
      </p:sp>
      <p:sp>
        <p:nvSpPr>
          <p:cNvPr id="1212" name="textbox 1212"/>
          <p:cNvSpPr/>
          <p:nvPr/>
        </p:nvSpPr>
        <p:spPr>
          <a:xfrm>
            <a:off x="839723" y="1854707"/>
            <a:ext cx="1877695" cy="462280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lang="en-US" altLang="en-US" sz="800" dirty="0"/>
          </a:p>
          <a:p>
            <a:pPr marL="461645" algn="l" rtl="0" eaLnBrk="0">
              <a:lnSpc>
                <a:spcPct val="100000"/>
              </a:lnSpc>
            </a:pPr>
            <a:r>
              <a:rPr sz="1500" b="1"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</a:t>
            </a:r>
            <a:r>
              <a:rPr sz="1500" kern="0" spc="5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截止时间</a:t>
            </a:r>
            <a:endParaRPr lang="en-US" altLang="en-US" sz="1500" dirty="0"/>
          </a:p>
        </p:txBody>
      </p:sp>
      <p:sp>
        <p:nvSpPr>
          <p:cNvPr id="1214" name="textbox 1214"/>
          <p:cNvSpPr/>
          <p:nvPr/>
        </p:nvSpPr>
        <p:spPr>
          <a:xfrm>
            <a:off x="9403080" y="1854707"/>
            <a:ext cx="1877695" cy="462280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800" dirty="0"/>
          </a:p>
          <a:p>
            <a:pPr marL="454660" algn="l" rtl="0" eaLnBrk="0">
              <a:lnSpc>
                <a:spcPct val="100000"/>
              </a:lnSpc>
              <a:spcBef>
                <a:spcPts val="5"/>
              </a:spcBef>
            </a:pPr>
            <a:r>
              <a:rPr sz="1500" b="1" kern="0" spc="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5.</a:t>
            </a:r>
            <a:r>
              <a:rPr sz="1500" kern="0" spc="6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数据成果</a:t>
            </a:r>
            <a:endParaRPr lang="en-US" altLang="en-US" sz="15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picture 12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218" name="rect"/>
          <p:cNvSpPr/>
          <p:nvPr/>
        </p:nvSpPr>
        <p:spPr>
          <a:xfrm>
            <a:off x="679081" y="984262"/>
            <a:ext cx="10817974" cy="5350065"/>
          </a:xfrm>
          <a:prstGeom prst="rect">
            <a:avLst/>
          </a:prstGeom>
          <a:solidFill>
            <a:srgbClr val="5B9BD5">
              <a:alpha val="2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00" name="group 20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22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22" name="textbox 1222"/>
            <p:cNvSpPr/>
            <p:nvPr/>
          </p:nvSpPr>
          <p:spPr>
            <a:xfrm>
              <a:off x="889063" y="126327"/>
              <a:ext cx="30245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endParaRPr lang="en-US" altLang="en-US" sz="2300" dirty="0"/>
            </a:p>
          </p:txBody>
        </p:sp>
        <p:pic>
          <p:nvPicPr>
            <p:cNvPr id="1224" name="picture 12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226" name="picture 12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graphicFrame>
        <p:nvGraphicFramePr>
          <p:cNvPr id="1228" name="table 1228"/>
          <p:cNvGraphicFramePr>
            <a:graphicFrameLocks noGrp="1"/>
          </p:cNvGraphicFramePr>
          <p:nvPr/>
        </p:nvGraphicFramePr>
        <p:xfrm>
          <a:off x="9389973" y="2067014"/>
          <a:ext cx="1903094" cy="457200"/>
        </p:xfrm>
        <a:graphic>
          <a:graphicData uri="http://schemas.openxmlformats.org/drawingml/2006/table">
            <a:tbl>
              <a:tblPr/>
              <a:tblGrid>
                <a:gridCol w="1903094"/>
              </a:tblGrid>
              <a:tr h="4318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30" name="textbox 1230"/>
          <p:cNvSpPr/>
          <p:nvPr/>
        </p:nvSpPr>
        <p:spPr>
          <a:xfrm>
            <a:off x="9389973" y="2499017"/>
            <a:ext cx="1903729" cy="3379470"/>
          </a:xfrm>
          <a:prstGeom prst="rect">
            <a:avLst/>
          </a:prstGeom>
          <a:solidFill>
            <a:srgbClr val="D2DEEF">
              <a:alpha val="9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</a:pPr>
            <a:endParaRPr lang="en-US" altLang="en-US" sz="700" dirty="0"/>
          </a:p>
          <a:p>
            <a:pPr marL="102235" algn="l" rtl="0" eaLnBrk="0">
              <a:lnSpc>
                <a:spcPct val="95000"/>
              </a:lnSpc>
              <a:spcBef>
                <a:spcPts val="5"/>
              </a:spcBef>
            </a:pPr>
            <a:r>
              <a:rPr sz="1500" kern="0" spc="-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500" kern="0" spc="-5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自定义导出</a:t>
            </a:r>
            <a:endParaRPr lang="en-US" altLang="en-US" sz="1500" dirty="0"/>
          </a:p>
          <a:p>
            <a:pPr marL="102235" algn="l" rtl="0" eaLnBrk="0">
              <a:lnSpc>
                <a:spcPct val="95000"/>
              </a:lnSpc>
              <a:spcBef>
                <a:spcPts val="445"/>
              </a:spcBef>
            </a:pPr>
            <a:r>
              <a:rPr sz="1500" kern="0" spc="-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6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500" kern="0" spc="-5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自定义汇总</a:t>
            </a:r>
            <a:endParaRPr lang="en-US" altLang="en-US" sz="1500" dirty="0"/>
          </a:p>
          <a:p>
            <a:pPr marL="102235" algn="l" rtl="0" eaLnBrk="0">
              <a:lnSpc>
                <a:spcPct val="95000"/>
              </a:lnSpc>
              <a:spcBef>
                <a:spcPts val="440"/>
              </a:spcBef>
            </a:pP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数据集册导出</a:t>
            </a:r>
            <a:endParaRPr lang="en-US" altLang="en-US" sz="1500" dirty="0"/>
          </a:p>
        </p:txBody>
      </p:sp>
      <p:graphicFrame>
        <p:nvGraphicFramePr>
          <p:cNvPr id="1232" name="table 1232"/>
          <p:cNvGraphicFramePr>
            <a:graphicFrameLocks noGrp="1"/>
          </p:cNvGraphicFramePr>
          <p:nvPr/>
        </p:nvGraphicFramePr>
        <p:xfrm>
          <a:off x="826719" y="2067014"/>
          <a:ext cx="1903095" cy="457200"/>
        </p:xfrm>
        <a:graphic>
          <a:graphicData uri="http://schemas.openxmlformats.org/drawingml/2006/table">
            <a:tbl>
              <a:tblPr/>
              <a:tblGrid>
                <a:gridCol w="1903095"/>
              </a:tblGrid>
              <a:tr h="4318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34" name="textbox 1234"/>
          <p:cNvSpPr/>
          <p:nvPr/>
        </p:nvSpPr>
        <p:spPr>
          <a:xfrm>
            <a:off x="826719" y="2499017"/>
            <a:ext cx="1903729" cy="3379470"/>
          </a:xfrm>
          <a:prstGeom prst="rect">
            <a:avLst/>
          </a:prstGeom>
          <a:solidFill>
            <a:srgbClr val="D2DEEF">
              <a:alpha val="9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en-US" altLang="en-US" sz="700" dirty="0"/>
          </a:p>
          <a:p>
            <a:pPr marL="102235" algn="l" rtl="0" eaLnBrk="0">
              <a:lnSpc>
                <a:spcPct val="96000"/>
              </a:lnSpc>
              <a:spcBef>
                <a:spcPts val="5"/>
              </a:spcBef>
            </a:pPr>
            <a:r>
              <a:rPr sz="15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3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系统为准</a:t>
            </a:r>
            <a:endParaRPr lang="en-US" altLang="en-US" sz="1500" dirty="0"/>
          </a:p>
          <a:p>
            <a:pPr marL="216535" algn="l" rtl="0" eaLnBrk="0">
              <a:lnSpc>
                <a:spcPct val="95000"/>
              </a:lnSpc>
              <a:spcBef>
                <a:spcPts val="425"/>
              </a:spcBef>
            </a:pPr>
            <a:r>
              <a:rPr sz="1500" kern="0" spc="-5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500" kern="0" spc="-5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国家设定</a:t>
            </a:r>
            <a:endParaRPr lang="en-US" altLang="en-US" sz="1500" dirty="0"/>
          </a:p>
        </p:txBody>
      </p:sp>
      <p:graphicFrame>
        <p:nvGraphicFramePr>
          <p:cNvPr id="1236" name="table 1236"/>
          <p:cNvGraphicFramePr>
            <a:graphicFrameLocks noGrp="1"/>
          </p:cNvGraphicFramePr>
          <p:nvPr/>
        </p:nvGraphicFramePr>
        <p:xfrm>
          <a:off x="2967532" y="2067014"/>
          <a:ext cx="1903095" cy="457200"/>
        </p:xfrm>
        <a:graphic>
          <a:graphicData uri="http://schemas.openxmlformats.org/drawingml/2006/table">
            <a:tbl>
              <a:tblPr/>
              <a:tblGrid>
                <a:gridCol w="1903095"/>
              </a:tblGrid>
              <a:tr h="4318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38" name="textbox 1238"/>
          <p:cNvSpPr/>
          <p:nvPr/>
        </p:nvSpPr>
        <p:spPr>
          <a:xfrm>
            <a:off x="2967532" y="2499017"/>
            <a:ext cx="1903729" cy="3379470"/>
          </a:xfrm>
          <a:prstGeom prst="rect">
            <a:avLst/>
          </a:prstGeom>
          <a:solidFill>
            <a:srgbClr val="D2DEEF">
              <a:alpha val="9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</a:pPr>
            <a:endParaRPr lang="en-US" altLang="en-US" sz="700" dirty="0"/>
          </a:p>
          <a:p>
            <a:pPr marL="102235" algn="l" rtl="0" eaLnBrk="0">
              <a:lnSpc>
                <a:spcPct val="80000"/>
              </a:lnSpc>
              <a:spcBef>
                <a:spcPts val="5"/>
              </a:spcBef>
            </a:pPr>
            <a:r>
              <a:rPr sz="15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3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分园区</a:t>
            </a:r>
            <a:endParaRPr lang="en-US" altLang="en-US" sz="1500" dirty="0"/>
          </a:p>
          <a:p>
            <a:pPr marL="216535" algn="l" rtl="0" eaLnBrk="0">
              <a:lnSpc>
                <a:spcPts val="2150"/>
              </a:lnSpc>
            </a:pPr>
            <a:r>
              <a:rPr sz="15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3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子园区</a:t>
            </a:r>
            <a:endParaRPr lang="en-US" altLang="en-US" sz="1500" dirty="0"/>
          </a:p>
        </p:txBody>
      </p:sp>
      <p:graphicFrame>
        <p:nvGraphicFramePr>
          <p:cNvPr id="1240" name="table 1240"/>
          <p:cNvGraphicFramePr>
            <a:graphicFrameLocks noGrp="1"/>
          </p:cNvGraphicFramePr>
          <p:nvPr/>
        </p:nvGraphicFramePr>
        <p:xfrm>
          <a:off x="5108346" y="2067014"/>
          <a:ext cx="1903095" cy="457200"/>
        </p:xfrm>
        <a:graphic>
          <a:graphicData uri="http://schemas.openxmlformats.org/drawingml/2006/table">
            <a:tbl>
              <a:tblPr/>
              <a:tblGrid>
                <a:gridCol w="1903095"/>
              </a:tblGrid>
              <a:tr h="4318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42" name="textbox 1242"/>
          <p:cNvSpPr/>
          <p:nvPr/>
        </p:nvSpPr>
        <p:spPr>
          <a:xfrm>
            <a:off x="5108346" y="2499017"/>
            <a:ext cx="1903729" cy="3379470"/>
          </a:xfrm>
          <a:prstGeom prst="rect">
            <a:avLst/>
          </a:prstGeom>
          <a:solidFill>
            <a:srgbClr val="D2DEEF">
              <a:alpha val="90588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1000" dirty="0"/>
          </a:p>
          <a:p>
            <a:pPr algn="l" rtl="0" eaLnBrk="0">
              <a:lnSpc>
                <a:spcPct val="100000"/>
              </a:lnSpc>
            </a:pPr>
            <a:endParaRPr lang="en-US" altLang="en-US" sz="1000" dirty="0"/>
          </a:p>
          <a:p>
            <a:pPr marL="211455" algn="l" rtl="0" eaLnBrk="0">
              <a:lnSpc>
                <a:spcPts val="2045"/>
              </a:lnSpc>
              <a:spcBef>
                <a:spcPts val="5"/>
              </a:spcBef>
            </a:pPr>
            <a:r>
              <a:rPr sz="1500" kern="0" spc="-1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创投机构等</a:t>
            </a:r>
            <a:r>
              <a:rPr sz="15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)</a:t>
            </a: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   </a:t>
            </a:r>
            <a:endParaRPr lang="en-US" altLang="en-US" sz="1500" dirty="0"/>
          </a:p>
          <a:p>
            <a:pPr marL="226060" indent="-123825" algn="l" rtl="0" eaLnBrk="0">
              <a:lnSpc>
                <a:spcPct val="97000"/>
              </a:lnSpc>
              <a:spcBef>
                <a:spcPts val="430"/>
              </a:spcBef>
            </a:pPr>
            <a:r>
              <a:rPr sz="1500" kern="0" spc="-1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1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分配分园区或子园</a:t>
            </a:r>
            <a:r>
              <a:rPr sz="1500" kern="0" spc="-2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</a:t>
            </a:r>
            <a:r>
              <a:rPr sz="1500" kern="0" spc="-6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区代码</a:t>
            </a:r>
            <a:endParaRPr lang="en-US" altLang="en-US" sz="1500" dirty="0"/>
          </a:p>
          <a:p>
            <a:pPr marL="102235" algn="l" rtl="0" eaLnBrk="0">
              <a:lnSpc>
                <a:spcPct val="95000"/>
              </a:lnSpc>
              <a:spcBef>
                <a:spcPts val="445"/>
              </a:spcBef>
            </a:pPr>
            <a:r>
              <a:rPr sz="1500" kern="0" spc="-2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2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修改机构帐号密码</a:t>
            </a:r>
            <a:endParaRPr lang="en-US" altLang="en-US" sz="1500" dirty="0"/>
          </a:p>
          <a:p>
            <a:pPr marL="102235" algn="l" rtl="0" eaLnBrk="0">
              <a:lnSpc>
                <a:spcPts val="2045"/>
              </a:lnSpc>
              <a:spcBef>
                <a:spcPts val="140"/>
              </a:spcBef>
            </a:pP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查看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/</a:t>
            </a:r>
            <a:r>
              <a:rPr sz="1500" kern="0" spc="-2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填报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数据</a:t>
            </a:r>
            <a:endParaRPr lang="en-US" altLang="en-US" sz="1500" dirty="0"/>
          </a:p>
          <a:p>
            <a:pPr marL="102235" algn="l" rtl="0" eaLnBrk="0">
              <a:lnSpc>
                <a:spcPct val="95000"/>
              </a:lnSpc>
              <a:spcBef>
                <a:spcPts val="415"/>
              </a:spcBef>
            </a:pP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检查平衡关系</a:t>
            </a:r>
            <a:endParaRPr lang="en-US" altLang="en-US" sz="1500" dirty="0"/>
          </a:p>
          <a:p>
            <a:pPr marL="102235" algn="l" rtl="0" eaLnBrk="0">
              <a:lnSpc>
                <a:spcPct val="95000"/>
              </a:lnSpc>
              <a:spcBef>
                <a:spcPts val="435"/>
              </a:spcBef>
            </a:pP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审核数据警告说明</a:t>
            </a:r>
            <a:endParaRPr lang="en-US" altLang="en-US" sz="1500" dirty="0"/>
          </a:p>
          <a:p>
            <a:pPr marL="102235" algn="l" rtl="0" eaLnBrk="0">
              <a:lnSpc>
                <a:spcPct val="95000"/>
              </a:lnSpc>
              <a:spcBef>
                <a:spcPts val="445"/>
              </a:spcBef>
            </a:pPr>
            <a:r>
              <a:rPr sz="15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3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打回数据</a:t>
            </a:r>
            <a:endParaRPr lang="en-US" altLang="en-US" sz="1500" dirty="0"/>
          </a:p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02235" algn="l" rtl="0" eaLnBrk="0">
              <a:lnSpc>
                <a:spcPct val="95000"/>
              </a:lnSpc>
              <a:spcBef>
                <a:spcPts val="0"/>
              </a:spcBef>
            </a:pPr>
            <a:r>
              <a:rPr sz="1500" kern="0" spc="-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3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500" kern="0" spc="-3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申请撤消调查单位</a:t>
            </a:r>
            <a:endParaRPr lang="en-US" altLang="en-US" sz="1500" dirty="0"/>
          </a:p>
        </p:txBody>
      </p:sp>
      <p:sp>
        <p:nvSpPr>
          <p:cNvPr id="1244" name="textbox 1244"/>
          <p:cNvSpPr/>
          <p:nvPr/>
        </p:nvSpPr>
        <p:spPr>
          <a:xfrm>
            <a:off x="6722896" y="2755684"/>
            <a:ext cx="43180" cy="40005"/>
          </a:xfrm>
          <a:prstGeom prst="rect">
            <a:avLst/>
          </a:prstGeom>
          <a:solidFill>
            <a:srgbClr val="D2DEEF">
              <a:alpha val="90588"/>
            </a:srgbClr>
          </a:solidFill>
        </p:spPr>
        <p:txBody>
          <a:bodyPr vert="horz" wrap="square" lIns="0" tIns="0" rIns="0" bIns="0"/>
          <a:lstStyle/>
          <a:p>
            <a:pPr algn="r" rtl="0" eaLnBrk="0">
              <a:lnSpc>
                <a:spcPts val="470"/>
              </a:lnSpc>
            </a:pPr>
            <a:r>
              <a:rPr sz="300" kern="0" spc="2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endParaRPr lang="en-US" altLang="en-US" sz="300" dirty="0"/>
          </a:p>
        </p:txBody>
      </p:sp>
      <p:graphicFrame>
        <p:nvGraphicFramePr>
          <p:cNvPr id="1246" name="table 1246"/>
          <p:cNvGraphicFramePr>
            <a:graphicFrameLocks noGrp="1"/>
          </p:cNvGraphicFramePr>
          <p:nvPr/>
        </p:nvGraphicFramePr>
        <p:xfrm>
          <a:off x="7249159" y="2067014"/>
          <a:ext cx="1903094" cy="457200"/>
        </p:xfrm>
        <a:graphic>
          <a:graphicData uri="http://schemas.openxmlformats.org/drawingml/2006/table">
            <a:tbl>
              <a:tblPr/>
              <a:tblGrid>
                <a:gridCol w="1903094"/>
              </a:tblGrid>
              <a:tr h="4318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48" name="textbox 1248"/>
          <p:cNvSpPr/>
          <p:nvPr/>
        </p:nvSpPr>
        <p:spPr>
          <a:xfrm>
            <a:off x="7249159" y="2499017"/>
            <a:ext cx="1903729" cy="3379470"/>
          </a:xfrm>
          <a:prstGeom prst="rect">
            <a:avLst/>
          </a:prstGeom>
          <a:solidFill>
            <a:srgbClr val="D2DEEF">
              <a:alpha val="9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7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210820" indent="-108585" algn="l" rtl="0" eaLnBrk="0">
              <a:lnSpc>
                <a:spcPct val="98000"/>
              </a:lnSpc>
            </a:pPr>
            <a:r>
              <a:rPr sz="15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1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汇总数据与上年比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</a:t>
            </a:r>
            <a:r>
              <a:rPr sz="1500" kern="0" spc="-1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较</a:t>
            </a:r>
            <a:endParaRPr lang="en-US" altLang="en-US" sz="1500" dirty="0"/>
          </a:p>
          <a:p>
            <a:pPr marL="210820" indent="-108585" algn="l" rtl="0" eaLnBrk="0">
              <a:lnSpc>
                <a:spcPct val="98000"/>
              </a:lnSpc>
              <a:spcBef>
                <a:spcPts val="425"/>
              </a:spcBef>
            </a:pPr>
            <a:r>
              <a:rPr sz="1500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1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基础数据与上年比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</a:t>
            </a:r>
            <a:r>
              <a:rPr sz="1500" kern="0" spc="-1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较</a:t>
            </a:r>
            <a:endParaRPr lang="en-US" altLang="en-US" sz="1500" dirty="0"/>
          </a:p>
          <a:p>
            <a:pPr marL="102235" algn="l" rtl="0" eaLnBrk="0">
              <a:lnSpc>
                <a:spcPct val="95000"/>
              </a:lnSpc>
              <a:spcBef>
                <a:spcPts val="440"/>
              </a:spcBef>
            </a:pP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基础数据排序</a:t>
            </a:r>
            <a:endParaRPr lang="en-US" altLang="en-US" sz="1500" dirty="0"/>
          </a:p>
        </p:txBody>
      </p:sp>
      <p:sp>
        <p:nvSpPr>
          <p:cNvPr id="1250" name="textbox 125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1252" name="textbox 1252"/>
          <p:cNvSpPr/>
          <p:nvPr/>
        </p:nvSpPr>
        <p:spPr>
          <a:xfrm>
            <a:off x="828954" y="1156525"/>
            <a:ext cx="4763134" cy="482600"/>
          </a:xfrm>
          <a:prstGeom prst="rect">
            <a:avLst/>
          </a:prstGeom>
          <a:solidFill>
            <a:srgbClr val="ED7D31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lang="en-US" altLang="en-US" sz="500" dirty="0"/>
          </a:p>
          <a:p>
            <a:pPr marL="140335" algn="l" rtl="0" eaLnBrk="0">
              <a:lnSpc>
                <a:spcPct val="99000"/>
              </a:lnSpc>
              <a:spcBef>
                <a:spcPts val="5"/>
              </a:spcBef>
            </a:pPr>
            <a:r>
              <a:rPr sz="2300" kern="0" spc="8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国家高新区统计管理员</a:t>
            </a:r>
            <a:r>
              <a:rPr sz="2300" kern="0" spc="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主体功能</a:t>
            </a:r>
            <a:endParaRPr lang="en-US" altLang="en-US" sz="2300" dirty="0"/>
          </a:p>
        </p:txBody>
      </p:sp>
      <p:sp>
        <p:nvSpPr>
          <p:cNvPr id="1254" name="textbox 1254"/>
          <p:cNvSpPr/>
          <p:nvPr/>
        </p:nvSpPr>
        <p:spPr>
          <a:xfrm>
            <a:off x="5120640" y="2080259"/>
            <a:ext cx="1877695" cy="431800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lang="en-US" altLang="en-US" sz="700" dirty="0"/>
          </a:p>
          <a:p>
            <a:pPr marL="484505" algn="l" rtl="0" eaLnBrk="0">
              <a:lnSpc>
                <a:spcPct val="95000"/>
              </a:lnSpc>
              <a:spcBef>
                <a:spcPts val="5"/>
              </a:spcBef>
            </a:pPr>
            <a:r>
              <a:rPr sz="15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3.</a:t>
            </a:r>
            <a:r>
              <a:rPr sz="1500" kern="0" spc="-10" dirty="0">
                <a:ln w="544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数据管理</a:t>
            </a:r>
            <a:endParaRPr lang="en-US" altLang="en-US" sz="1500" dirty="0"/>
          </a:p>
        </p:txBody>
      </p:sp>
      <p:sp>
        <p:nvSpPr>
          <p:cNvPr id="1256" name="textbox 1256"/>
          <p:cNvSpPr/>
          <p:nvPr/>
        </p:nvSpPr>
        <p:spPr>
          <a:xfrm>
            <a:off x="7261859" y="2080259"/>
            <a:ext cx="1877695" cy="431800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</a:pPr>
            <a:endParaRPr lang="en-US" altLang="en-US" sz="700" dirty="0"/>
          </a:p>
          <a:p>
            <a:pPr marL="480060" algn="l" rtl="0" eaLnBrk="0">
              <a:lnSpc>
                <a:spcPct val="96000"/>
              </a:lnSpc>
              <a:spcBef>
                <a:spcPts val="5"/>
              </a:spcBef>
            </a:pPr>
            <a:r>
              <a:rPr sz="15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4.</a:t>
            </a:r>
            <a:r>
              <a:rPr sz="1500" kern="0" spc="-10" dirty="0">
                <a:ln w="544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汇总审核</a:t>
            </a:r>
            <a:endParaRPr lang="en-US" altLang="en-US" sz="1500" dirty="0"/>
          </a:p>
        </p:txBody>
      </p:sp>
      <p:sp>
        <p:nvSpPr>
          <p:cNvPr id="1258" name="textbox 1258"/>
          <p:cNvSpPr/>
          <p:nvPr/>
        </p:nvSpPr>
        <p:spPr>
          <a:xfrm>
            <a:off x="839723" y="2080259"/>
            <a:ext cx="1877695" cy="431800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</a:pPr>
            <a:endParaRPr lang="en-US" altLang="en-US" sz="700" dirty="0"/>
          </a:p>
          <a:p>
            <a:pPr marL="491490" algn="l" rtl="0" eaLnBrk="0">
              <a:lnSpc>
                <a:spcPct val="95000"/>
              </a:lnSpc>
              <a:spcBef>
                <a:spcPts val="0"/>
              </a:spcBef>
            </a:pPr>
            <a:r>
              <a:rPr sz="1500" b="1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1.</a:t>
            </a:r>
            <a:r>
              <a:rPr sz="1500" kern="0" spc="-20" dirty="0">
                <a:ln w="544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截止时间</a:t>
            </a:r>
            <a:endParaRPr lang="en-US" altLang="en-US" sz="1500" dirty="0"/>
          </a:p>
        </p:txBody>
      </p:sp>
      <p:sp>
        <p:nvSpPr>
          <p:cNvPr id="1260" name="textbox 1260"/>
          <p:cNvSpPr/>
          <p:nvPr/>
        </p:nvSpPr>
        <p:spPr>
          <a:xfrm>
            <a:off x="2980944" y="2080259"/>
            <a:ext cx="1877695" cy="431800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lang="en-US" altLang="en-US" sz="700" dirty="0"/>
          </a:p>
          <a:p>
            <a:pPr marL="385445" algn="l" rtl="0" eaLnBrk="0">
              <a:lnSpc>
                <a:spcPct val="95000"/>
              </a:lnSpc>
              <a:spcBef>
                <a:spcPts val="0"/>
              </a:spcBef>
            </a:pPr>
            <a:r>
              <a:rPr sz="1500" b="1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2.</a:t>
            </a:r>
            <a:r>
              <a:rPr sz="1500" kern="0" spc="-10" dirty="0">
                <a:ln w="544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管理员管理</a:t>
            </a:r>
            <a:endParaRPr lang="en-US" altLang="en-US" sz="1500" dirty="0"/>
          </a:p>
        </p:txBody>
      </p:sp>
      <p:sp>
        <p:nvSpPr>
          <p:cNvPr id="1262" name="textbox 1262"/>
          <p:cNvSpPr/>
          <p:nvPr/>
        </p:nvSpPr>
        <p:spPr>
          <a:xfrm>
            <a:off x="9403080" y="2080259"/>
            <a:ext cx="1877695" cy="431800"/>
          </a:xfrm>
          <a:prstGeom prst="rect">
            <a:avLst/>
          </a:prstGeom>
          <a:solidFill>
            <a:srgbClr val="5B9BD5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lang="en-US" altLang="en-US" sz="700" dirty="0"/>
          </a:p>
          <a:p>
            <a:pPr marL="484505" algn="l" rtl="0" eaLnBrk="0">
              <a:lnSpc>
                <a:spcPct val="95000"/>
              </a:lnSpc>
              <a:spcBef>
                <a:spcPts val="5"/>
              </a:spcBef>
            </a:pPr>
            <a:r>
              <a:rPr sz="1500" b="1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5.</a:t>
            </a:r>
            <a:r>
              <a:rPr sz="1500" kern="0" spc="-20" dirty="0">
                <a:ln w="544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数据成果</a:t>
            </a:r>
            <a:endParaRPr lang="en-US" altLang="en-US" sz="1500" dirty="0"/>
          </a:p>
        </p:txBody>
      </p:sp>
      <p:sp>
        <p:nvSpPr>
          <p:cNvPr id="1264" name="textbox 1264"/>
          <p:cNvSpPr/>
          <p:nvPr/>
        </p:nvSpPr>
        <p:spPr>
          <a:xfrm>
            <a:off x="5198453" y="2563342"/>
            <a:ext cx="1527175" cy="2851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045"/>
              </a:lnSpc>
            </a:pP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 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增补清单</a:t>
            </a:r>
            <a:r>
              <a:rPr sz="1500" kern="0" spc="-2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(</a:t>
            </a:r>
            <a:r>
              <a:rPr sz="1500" kern="0" spc="-20" dirty="0">
                <a:solidFill>
                  <a:srgbClr val="FF00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非高企</a:t>
            </a:r>
            <a:endParaRPr lang="en-US" altLang="en-US" sz="15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picture 12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268" name="picture 12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88491"/>
            <a:ext cx="11737847" cy="5436108"/>
          </a:xfrm>
          <a:prstGeom prst="rect">
            <a:avLst/>
          </a:prstGeom>
        </p:spPr>
      </p:pic>
      <p:grpSp>
        <p:nvGrpSpPr>
          <p:cNvPr id="202" name="group 20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27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72" name="textbox 1272"/>
            <p:cNvSpPr/>
            <p:nvPr/>
          </p:nvSpPr>
          <p:spPr>
            <a:xfrm>
              <a:off x="889063" y="129502"/>
              <a:ext cx="42437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5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登录</a:t>
              </a:r>
              <a:endParaRPr lang="en-US" altLang="en-US" sz="2300" dirty="0"/>
            </a:p>
          </p:txBody>
        </p:sp>
        <p:pic>
          <p:nvPicPr>
            <p:cNvPr id="1274" name="picture 12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276" name="picture 127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278" name="textbox 127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204" name="group 204"/>
          <p:cNvGrpSpPr/>
          <p:nvPr/>
        </p:nvGrpSpPr>
        <p:grpSpPr>
          <a:xfrm rot="21600000">
            <a:off x="4251592" y="824014"/>
            <a:ext cx="6249593" cy="601459"/>
            <a:chOff x="0" y="0"/>
            <a:chExt cx="6249593" cy="601459"/>
          </a:xfrm>
        </p:grpSpPr>
        <p:pic>
          <p:nvPicPr>
            <p:cNvPr id="1280" name="picture 12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6249593" cy="601459"/>
            </a:xfrm>
            <a:prstGeom prst="rect">
              <a:avLst/>
            </a:prstGeom>
          </p:spPr>
        </p:pic>
        <p:sp>
          <p:nvSpPr>
            <p:cNvPr id="1282" name="textbox 1282"/>
            <p:cNvSpPr/>
            <p:nvPr/>
          </p:nvSpPr>
          <p:spPr>
            <a:xfrm>
              <a:off x="-12700" y="-12700"/>
              <a:ext cx="6275070" cy="63245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5000"/>
                </a:lnSpc>
              </a:pPr>
              <a:endParaRPr lang="en-US" altLang="en-US" sz="500" dirty="0"/>
            </a:p>
            <a:p>
              <a:pPr marL="1949450" indent="-1435100" algn="l" rtl="0" eaLnBrk="0">
                <a:lnSpc>
                  <a:spcPct val="108000"/>
                </a:lnSpc>
                <a:spcBef>
                  <a:spcPts val="5"/>
                </a:spcBef>
              </a:pPr>
              <a:r>
                <a:rPr sz="1400" kern="0" spc="-10" dirty="0">
                  <a:ln w="5103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火炬中心机构</a:t>
              </a: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登录网址：</a:t>
              </a:r>
              <a:r>
                <a:rPr sz="1400" kern="0" spc="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https://tyrz.chinatorch.org.cn/hj</a:t>
              </a:r>
              <a:r>
                <a:rPr sz="1400" kern="0" spc="-30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ismp/a/login</a:t>
              </a:r>
              <a:r>
                <a:rPr sz="1400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#tj      </a:t>
              </a: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或者：</a:t>
              </a:r>
              <a:r>
                <a:rPr sz="1400" kern="0" spc="1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https:/</a:t>
              </a:r>
              <a:r>
                <a:rPr sz="1400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/tj.chinatorch.org.cn</a:t>
              </a:r>
              <a:endParaRPr lang="en-US" altLang="en-US" sz="1400" dirty="0"/>
            </a:p>
          </p:txBody>
        </p:sp>
      </p:grpSp>
      <p:grpSp>
        <p:nvGrpSpPr>
          <p:cNvPr id="206" name="group 206"/>
          <p:cNvGrpSpPr/>
          <p:nvPr/>
        </p:nvGrpSpPr>
        <p:grpSpPr>
          <a:xfrm rot="21600000">
            <a:off x="8459558" y="2120150"/>
            <a:ext cx="1897608" cy="759511"/>
            <a:chOff x="0" y="0"/>
            <a:chExt cx="1897608" cy="759511"/>
          </a:xfrm>
        </p:grpSpPr>
        <p:pic>
          <p:nvPicPr>
            <p:cNvPr id="1284" name="picture 128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1897608" cy="759511"/>
            </a:xfrm>
            <a:prstGeom prst="rect">
              <a:avLst/>
            </a:prstGeom>
          </p:spPr>
        </p:pic>
        <p:sp>
          <p:nvSpPr>
            <p:cNvPr id="1286" name="textbox 1286"/>
            <p:cNvSpPr/>
            <p:nvPr/>
          </p:nvSpPr>
          <p:spPr>
            <a:xfrm>
              <a:off x="-12700" y="-12700"/>
              <a:ext cx="1923414" cy="81343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9000"/>
                </a:lnSpc>
              </a:pPr>
              <a:endParaRPr lang="en-US" altLang="en-US" sz="100" dirty="0"/>
            </a:p>
            <a:p>
              <a:pPr marL="120650" algn="l" rtl="0" eaLnBrk="0">
                <a:lnSpc>
                  <a:spcPct val="96000"/>
                </a:lnSpc>
              </a:pPr>
              <a:r>
                <a:rPr sz="1200" kern="0" spc="-1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统计管理帐号</a:t>
              </a: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登录</a:t>
              </a:r>
              <a:endParaRPr lang="en-US" altLang="en-US" sz="1200" dirty="0"/>
            </a:p>
          </p:txBody>
        </p:sp>
      </p:grpSp>
      <p:grpSp>
        <p:nvGrpSpPr>
          <p:cNvPr id="208" name="group 208"/>
          <p:cNvGrpSpPr/>
          <p:nvPr/>
        </p:nvGrpSpPr>
        <p:grpSpPr>
          <a:xfrm rot="21600000">
            <a:off x="9947326" y="3866476"/>
            <a:ext cx="1561972" cy="727354"/>
            <a:chOff x="0" y="0"/>
            <a:chExt cx="1561972" cy="727354"/>
          </a:xfrm>
        </p:grpSpPr>
        <p:pic>
          <p:nvPicPr>
            <p:cNvPr id="1288" name="picture 128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12013" y="12103"/>
              <a:ext cx="1549958" cy="715251"/>
            </a:xfrm>
            <a:prstGeom prst="rect">
              <a:avLst/>
            </a:prstGeom>
          </p:spPr>
        </p:pic>
        <p:pic>
          <p:nvPicPr>
            <p:cNvPr id="1290" name="picture 129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94238" y="267721"/>
              <a:ext cx="1467734" cy="459633"/>
            </a:xfrm>
            <a:prstGeom prst="rect">
              <a:avLst/>
            </a:prstGeom>
          </p:spPr>
        </p:pic>
        <p:sp>
          <p:nvSpPr>
            <p:cNvPr id="1292" name="textbox 1292"/>
            <p:cNvSpPr/>
            <p:nvPr/>
          </p:nvSpPr>
          <p:spPr>
            <a:xfrm>
              <a:off x="513308" y="428396"/>
              <a:ext cx="633730" cy="2000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5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5000"/>
                </a:lnSpc>
              </a:pP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找回密码</a:t>
              </a:r>
              <a:endParaRPr lang="en-US" altLang="en-US" sz="1200" dirty="0"/>
            </a:p>
          </p:txBody>
        </p:sp>
        <p:sp>
          <p:nvSpPr>
            <p:cNvPr id="1294" name="rect"/>
            <p:cNvSpPr/>
            <p:nvPr/>
          </p:nvSpPr>
          <p:spPr>
            <a:xfrm>
              <a:off x="0" y="0"/>
              <a:ext cx="60509" cy="44902"/>
            </a:xfrm>
            <a:prstGeom prst="rect">
              <a:avLst/>
            </a:prstGeom>
            <a:solidFill>
              <a:srgbClr val="FF000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296" name="rect"/>
          <p:cNvSpPr/>
          <p:nvPr/>
        </p:nvSpPr>
        <p:spPr>
          <a:xfrm>
            <a:off x="8552078" y="2864434"/>
            <a:ext cx="57658" cy="46710"/>
          </a:xfrm>
          <a:prstGeom prst="rect">
            <a:avLst/>
          </a:prstGeom>
          <a:solidFill>
            <a:srgbClr val="FF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picture 12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300" name="rect"/>
          <p:cNvSpPr/>
          <p:nvPr/>
        </p:nvSpPr>
        <p:spPr>
          <a:xfrm>
            <a:off x="406908" y="1734311"/>
            <a:ext cx="11160886" cy="3710940"/>
          </a:xfrm>
          <a:prstGeom prst="rect">
            <a:avLst/>
          </a:prstGeom>
          <a:solidFill>
            <a:srgbClr val="5B9BD5">
              <a:alpha val="2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302" name="textbox 1302"/>
          <p:cNvSpPr/>
          <p:nvPr/>
        </p:nvSpPr>
        <p:spPr>
          <a:xfrm>
            <a:off x="624141" y="3921226"/>
            <a:ext cx="10722609" cy="1308100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40000"/>
              </a:lnSpc>
            </a:pPr>
            <a:endParaRPr lang="en-US" altLang="en-US" sz="1000" dirty="0"/>
          </a:p>
          <a:p>
            <a:pPr marL="137795" indent="635" algn="l" rtl="0" eaLnBrk="0">
              <a:lnSpc>
                <a:spcPct val="99000"/>
              </a:lnSpc>
              <a:spcBef>
                <a:spcPts val="5"/>
              </a:spcBef>
            </a:pPr>
            <a:r>
              <a:rPr sz="2000" kern="0" spc="-6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3</a:t>
            </a:r>
            <a:r>
              <a:rPr sz="20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2000" kern="0" spc="1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上级统计管理员可以查看并设置下级管理员账号、</a:t>
            </a:r>
            <a:r>
              <a:rPr sz="2000" kern="0" spc="1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密码等信息。</a:t>
            </a:r>
            <a:r>
              <a:rPr sz="20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一般由省级下发市级帐号，</a:t>
            </a:r>
            <a:r>
              <a:rPr sz="2000" kern="0" spc="-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</a:t>
            </a:r>
            <a:r>
              <a:rPr sz="2000" kern="0" spc="-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市级下发县区级帐号。</a:t>
            </a:r>
            <a:r>
              <a:rPr sz="20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管理员登陆统计系统后， 可以在“市县用户“获得所辖范围内各市、</a:t>
            </a:r>
            <a:r>
              <a:rPr sz="2000" kern="0" spc="1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县</a:t>
            </a:r>
            <a:r>
              <a:rPr sz="2000" kern="0" spc="-1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20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</a:t>
            </a:r>
            <a:r>
              <a:rPr sz="20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区管理员帐号。</a:t>
            </a:r>
            <a:endParaRPr lang="en-US" altLang="en-US" sz="2000" dirty="0"/>
          </a:p>
        </p:txBody>
      </p:sp>
      <p:sp>
        <p:nvSpPr>
          <p:cNvPr id="1304" name="textbox 1304"/>
          <p:cNvSpPr/>
          <p:nvPr/>
        </p:nvSpPr>
        <p:spPr>
          <a:xfrm>
            <a:off x="629412" y="2800642"/>
            <a:ext cx="10723244" cy="916939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lang="en-US" altLang="en-US" sz="800" dirty="0"/>
          </a:p>
          <a:p>
            <a:pPr marL="130175" indent="635" algn="l" rtl="0" eaLnBrk="0">
              <a:lnSpc>
                <a:spcPct val="106000"/>
              </a:lnSpc>
              <a:spcBef>
                <a:spcPts val="0"/>
              </a:spcBef>
            </a:pPr>
            <a:r>
              <a:rPr sz="2000" kern="0" spc="-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2000" kern="0" spc="-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2000" kern="0" spc="1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5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省级</a:t>
            </a:r>
            <a:r>
              <a:rPr sz="2000" kern="0" spc="-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（自治区、</a:t>
            </a:r>
            <a:r>
              <a:rPr sz="2000" kern="0" spc="1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直辖市以及新疆生产建设兵团） 和</a:t>
            </a:r>
            <a:r>
              <a:rPr sz="2000" kern="0" spc="-5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国家高新区</a:t>
            </a:r>
            <a:r>
              <a:rPr sz="2000" kern="0" spc="-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统计管理员账号由火炬中心  </a:t>
            </a:r>
            <a:r>
              <a:rPr sz="20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</a:t>
            </a:r>
            <a:r>
              <a:rPr sz="20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统计处下发， 若没有账号和密码， 请联系</a:t>
            </a:r>
            <a:r>
              <a:rPr sz="2000" kern="0" spc="-4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统计处</a:t>
            </a:r>
            <a:r>
              <a:rPr sz="20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获</a:t>
            </a:r>
            <a:r>
              <a:rPr sz="2000" kern="0" spc="-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取。</a:t>
            </a:r>
            <a:endParaRPr lang="en-US" altLang="en-US" sz="2000" dirty="0"/>
          </a:p>
        </p:txBody>
      </p:sp>
      <p:grpSp>
        <p:nvGrpSpPr>
          <p:cNvPr id="210" name="group 21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30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08" name="textbox 1308"/>
            <p:cNvSpPr/>
            <p:nvPr/>
          </p:nvSpPr>
          <p:spPr>
            <a:xfrm>
              <a:off x="889063" y="129502"/>
              <a:ext cx="57677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登录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帐号与密码</a:t>
              </a:r>
              <a:endParaRPr lang="en-US" altLang="en-US" sz="2300" dirty="0"/>
            </a:p>
          </p:txBody>
        </p:sp>
        <p:pic>
          <p:nvPicPr>
            <p:cNvPr id="1310" name="picture 13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312" name="picture 13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314" name="textbox 1314"/>
          <p:cNvSpPr/>
          <p:nvPr/>
        </p:nvSpPr>
        <p:spPr>
          <a:xfrm>
            <a:off x="629412" y="1987295"/>
            <a:ext cx="10723244" cy="609600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lang="en-US" altLang="en-US" sz="10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149225" algn="l" rtl="0" eaLnBrk="0">
              <a:lnSpc>
                <a:spcPct val="96000"/>
              </a:lnSpc>
            </a:pPr>
            <a:r>
              <a:rPr sz="2000" kern="0" spc="-3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20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2000" kern="0" spc="1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0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所有统计管理员账号和密码由火炬中心在系统中生成， 并同步到</a:t>
            </a:r>
            <a:r>
              <a:rPr sz="20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火炬中心单点登录平台。</a:t>
            </a:r>
            <a:endParaRPr lang="en-US" altLang="en-US" sz="2000" dirty="0"/>
          </a:p>
        </p:txBody>
      </p:sp>
      <p:sp>
        <p:nvSpPr>
          <p:cNvPr id="1316" name="textbox 131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1318" name="textbox 1318"/>
          <p:cNvSpPr/>
          <p:nvPr/>
        </p:nvSpPr>
        <p:spPr>
          <a:xfrm>
            <a:off x="406908" y="982738"/>
            <a:ext cx="3769359" cy="462280"/>
          </a:xfrm>
          <a:prstGeom prst="rect">
            <a:avLst/>
          </a:prstGeom>
          <a:solidFill>
            <a:srgbClr val="009644">
              <a:alpha val="5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1000"/>
              </a:lnSpc>
            </a:pPr>
            <a:endParaRPr lang="en-US" altLang="en-US" sz="400" dirty="0"/>
          </a:p>
          <a:p>
            <a:pPr marL="118110" algn="l" rtl="0" eaLnBrk="0">
              <a:lnSpc>
                <a:spcPct val="99000"/>
              </a:lnSpc>
              <a:spcBef>
                <a:spcPts val="5"/>
              </a:spcBef>
            </a:pPr>
            <a:r>
              <a:rPr sz="23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登录帐号与密码</a:t>
            </a:r>
            <a:endParaRPr lang="en-US" altLang="en-US" sz="23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picture 1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2" name="group 21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32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24" name="textbox 1324"/>
            <p:cNvSpPr/>
            <p:nvPr/>
          </p:nvSpPr>
          <p:spPr>
            <a:xfrm>
              <a:off x="889063" y="129502"/>
              <a:ext cx="42437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5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首页</a:t>
              </a:r>
              <a:endParaRPr lang="en-US" altLang="en-US" sz="2300" dirty="0"/>
            </a:p>
          </p:txBody>
        </p:sp>
        <p:pic>
          <p:nvPicPr>
            <p:cNvPr id="1326" name="picture 13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328" name="picture 13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330" name="textbox 133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50" name="textbox 150"/>
          <p:cNvSpPr/>
          <p:nvPr/>
        </p:nvSpPr>
        <p:spPr>
          <a:xfrm>
            <a:off x="3463429" y="5075491"/>
            <a:ext cx="1621155" cy="2851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经单点登录平台</a:t>
            </a:r>
            <a:endParaRPr lang="en-US" altLang="en-US" sz="1700" dirty="0"/>
          </a:p>
        </p:txBody>
      </p:sp>
      <p:pic>
        <p:nvPicPr>
          <p:cNvPr id="152" name="picture 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847087" y="3825239"/>
            <a:ext cx="4474463" cy="2383536"/>
          </a:xfrm>
          <a:prstGeom prst="rect">
            <a:avLst/>
          </a:prstGeom>
        </p:spPr>
      </p:pic>
      <p:pic>
        <p:nvPicPr>
          <p:cNvPr id="154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237476" y="2699004"/>
            <a:ext cx="4539995" cy="2139695"/>
          </a:xfrm>
          <a:prstGeom prst="rect">
            <a:avLst/>
          </a:prstGeom>
        </p:spPr>
      </p:pic>
      <p:pic>
        <p:nvPicPr>
          <p:cNvPr id="156" name="picture 1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847087" y="1645920"/>
            <a:ext cx="4480559" cy="1999487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5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0" name="textbox 160"/>
            <p:cNvSpPr/>
            <p:nvPr/>
          </p:nvSpPr>
          <p:spPr>
            <a:xfrm>
              <a:off x="529475" y="-12700"/>
              <a:ext cx="2774314" cy="79120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153670" algn="l" rtl="0" eaLnBrk="0">
                <a:lnSpc>
                  <a:spcPts val="2830"/>
                </a:lnSpc>
                <a:tabLst>
                  <a:tab pos="327025" algn="l"/>
                </a:tabLst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一、</a:t>
              </a:r>
              <a:r>
                <a:rPr sz="2300" kern="0" spc="2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统计系统简介</a:t>
              </a:r>
              <a:endParaRPr lang="en-US" altLang="en-US" sz="2300" dirty="0"/>
            </a:p>
          </p:txBody>
        </p:sp>
        <p:pic>
          <p:nvPicPr>
            <p:cNvPr id="162" name="picture 1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  <p:pic>
          <p:nvPicPr>
            <p:cNvPr id="164" name="picture 1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</p:grpSp>
      <p:sp>
        <p:nvSpPr>
          <p:cNvPr id="166" name="textbox 16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168" name="textbox 168"/>
          <p:cNvSpPr/>
          <p:nvPr/>
        </p:nvSpPr>
        <p:spPr>
          <a:xfrm>
            <a:off x="6815327" y="1645411"/>
            <a:ext cx="5041900" cy="613409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300" dirty="0"/>
          </a:p>
          <a:p>
            <a:pPr marL="127000" algn="l" rtl="0" eaLnBrk="0">
              <a:lnSpc>
                <a:spcPct val="82000"/>
              </a:lnSpc>
              <a:spcBef>
                <a:spcPts val="0"/>
              </a:spcBef>
            </a:pPr>
            <a:r>
              <a:rPr sz="1200" kern="0" spc="0" dirty="0">
                <a:ln w="4358" cap="flat" cmpd="sng">
                  <a:solidFill>
                    <a:srgbClr val="FFFF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火炬中心机构帐号</a:t>
            </a: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登录网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址：</a:t>
            </a:r>
            <a:endParaRPr lang="en-US" altLang="en-US" sz="1200" dirty="0"/>
          </a:p>
          <a:p>
            <a:pPr marL="132080" algn="l" rtl="0" eaLnBrk="0">
              <a:lnSpc>
                <a:spcPts val="1540"/>
              </a:lnSpc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7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https://tyrz.chinatorch.org.cn/hjis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  <a:hlinkClick r:id="rId7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0"/>
                    </a:ext>
                  </a:extLst>
                </a:hlinkClick>
              </a:rPr>
              <a:t>mp/a/login#tj</a:t>
            </a:r>
            <a:endParaRPr lang="en-US" altLang="en-US" sz="1200" dirty="0"/>
          </a:p>
          <a:p>
            <a:pPr marL="1317625" algn="l" rtl="0" eaLnBrk="0">
              <a:lnSpc>
                <a:spcPts val="1540"/>
              </a:lnSpc>
            </a:pPr>
            <a:r>
              <a:rPr sz="1200" kern="0" spc="-1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或者：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inatorch.org.cn</a:t>
            </a:r>
            <a:endParaRPr lang="en-US" altLang="en-US" sz="1200" dirty="0"/>
          </a:p>
        </p:txBody>
      </p:sp>
      <p:sp>
        <p:nvSpPr>
          <p:cNvPr id="170" name="textbox 170"/>
          <p:cNvSpPr/>
          <p:nvPr/>
        </p:nvSpPr>
        <p:spPr>
          <a:xfrm>
            <a:off x="598931" y="982738"/>
            <a:ext cx="5929629" cy="462280"/>
          </a:xfrm>
          <a:prstGeom prst="rect">
            <a:avLst/>
          </a:prstGeom>
          <a:solidFill>
            <a:srgbClr val="009644">
              <a:alpha val="5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lang="en-US" altLang="en-US" sz="100" dirty="0"/>
          </a:p>
          <a:p>
            <a:pPr marL="320675" algn="l" rtl="0" eaLnBrk="0">
              <a:lnSpc>
                <a:spcPts val="3085"/>
              </a:lnSpc>
              <a:spcBef>
                <a:spcPts val="0"/>
              </a:spcBef>
            </a:pPr>
            <a:r>
              <a:rPr sz="23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（三）</a:t>
            </a:r>
            <a:r>
              <a:rPr sz="2300" kern="0" spc="1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3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统计系统用户通过两平</a:t>
            </a:r>
            <a:r>
              <a:rPr sz="23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台进行登录</a:t>
            </a:r>
            <a:endParaRPr lang="en-US" altLang="en-US" sz="2300" dirty="0"/>
          </a:p>
        </p:txBody>
      </p:sp>
      <p:sp>
        <p:nvSpPr>
          <p:cNvPr id="172" name="textbox 172"/>
          <p:cNvSpPr/>
          <p:nvPr/>
        </p:nvSpPr>
        <p:spPr>
          <a:xfrm>
            <a:off x="6815327" y="5815583"/>
            <a:ext cx="5041900" cy="341629"/>
          </a:xfrm>
          <a:prstGeom prst="rect">
            <a:avLst/>
          </a:prstGeom>
          <a:solidFill>
            <a:srgbClr val="DEEBF7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400" dirty="0"/>
          </a:p>
          <a:p>
            <a:pPr marL="112395" algn="l" rtl="0" eaLnBrk="0">
              <a:lnSpc>
                <a:spcPts val="1635"/>
              </a:lnSpc>
              <a:spcBef>
                <a:spcPts val="5"/>
              </a:spcBef>
            </a:pPr>
            <a:r>
              <a:rPr sz="1200" kern="0" spc="-10" dirty="0">
                <a:ln w="4358" cap="flat" cmpd="sng">
                  <a:solidFill>
                    <a:srgbClr val="FFFF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科技部政务服务平台企业帐号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登录网址：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ov.cn/</a:t>
            </a:r>
            <a:endParaRPr lang="en-US" altLang="en-US" sz="1200" dirty="0"/>
          </a:p>
        </p:txBody>
      </p:sp>
      <p:pic>
        <p:nvPicPr>
          <p:cNvPr id="174" name="picture 1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72888" y="3206141"/>
            <a:ext cx="797432" cy="798993"/>
          </a:xfrm>
          <a:prstGeom prst="rect">
            <a:avLst/>
          </a:prstGeom>
        </p:spPr>
      </p:pic>
      <p:sp>
        <p:nvSpPr>
          <p:cNvPr id="176" name="textbox 176"/>
          <p:cNvSpPr/>
          <p:nvPr/>
        </p:nvSpPr>
        <p:spPr>
          <a:xfrm>
            <a:off x="594359" y="4128579"/>
            <a:ext cx="935989" cy="5588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indent="1270" algn="l" rtl="0" eaLnBrk="0">
              <a:lnSpc>
                <a:spcPct val="103000"/>
              </a:lnSpc>
            </a:pP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统计系统</a:t>
            </a:r>
            <a:r>
              <a:rPr sz="1700" kern="0" spc="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所有用户</a:t>
            </a:r>
            <a:endParaRPr lang="en-US" altLang="en-US" sz="1700" dirty="0"/>
          </a:p>
        </p:txBody>
      </p:sp>
      <p:sp>
        <p:nvSpPr>
          <p:cNvPr id="178" name="textbox 178"/>
          <p:cNvSpPr/>
          <p:nvPr/>
        </p:nvSpPr>
        <p:spPr>
          <a:xfrm>
            <a:off x="8973667" y="5075491"/>
            <a:ext cx="1391285" cy="2838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进入统计系统</a:t>
            </a:r>
            <a:endParaRPr lang="en-US" altLang="en-US" sz="1700" dirty="0"/>
          </a:p>
        </p:txBody>
      </p:sp>
      <p:pic>
        <p:nvPicPr>
          <p:cNvPr id="180" name="picture 1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6437223" y="3583647"/>
            <a:ext cx="756894" cy="38097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" name="picture 13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4" name="group 21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33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36" name="textbox 1336"/>
            <p:cNvSpPr/>
            <p:nvPr/>
          </p:nvSpPr>
          <p:spPr>
            <a:xfrm>
              <a:off x="889063" y="129502"/>
              <a:ext cx="5462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统计指标解释</a:t>
              </a:r>
              <a:endParaRPr lang="en-US" altLang="en-US" sz="2300" dirty="0"/>
            </a:p>
          </p:txBody>
        </p:sp>
        <p:pic>
          <p:nvPicPr>
            <p:cNvPr id="1338" name="picture 13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340" name="picture 13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342" name="textbox 134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picture 13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346" name="picture 13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88491"/>
            <a:ext cx="11785092" cy="5428488"/>
          </a:xfrm>
          <a:prstGeom prst="rect">
            <a:avLst/>
          </a:prstGeom>
        </p:spPr>
      </p:pic>
      <p:grpSp>
        <p:nvGrpSpPr>
          <p:cNvPr id="216" name="group 21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34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50" name="textbox 1350"/>
            <p:cNvSpPr/>
            <p:nvPr/>
          </p:nvSpPr>
          <p:spPr>
            <a:xfrm>
              <a:off x="889063" y="129502"/>
              <a:ext cx="5462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调查截止时间</a:t>
              </a:r>
              <a:endParaRPr lang="en-US" altLang="en-US" sz="2300" dirty="0"/>
            </a:p>
          </p:txBody>
        </p:sp>
        <p:pic>
          <p:nvPicPr>
            <p:cNvPr id="1352" name="picture 13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354" name="picture 13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356" name="textbox 135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218" name="group 218"/>
          <p:cNvGrpSpPr/>
          <p:nvPr/>
        </p:nvGrpSpPr>
        <p:grpSpPr>
          <a:xfrm rot="21600000">
            <a:off x="4931168" y="4522431"/>
            <a:ext cx="1674380" cy="575449"/>
            <a:chOff x="0" y="0"/>
            <a:chExt cx="1674380" cy="575449"/>
          </a:xfrm>
        </p:grpSpPr>
        <p:pic>
          <p:nvPicPr>
            <p:cNvPr id="1358" name="picture 13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674380" cy="575449"/>
            </a:xfrm>
            <a:prstGeom prst="rect">
              <a:avLst/>
            </a:prstGeom>
          </p:spPr>
        </p:pic>
        <p:sp>
          <p:nvSpPr>
            <p:cNvPr id="1360" name="textbox 1360"/>
            <p:cNvSpPr/>
            <p:nvPr/>
          </p:nvSpPr>
          <p:spPr>
            <a:xfrm>
              <a:off x="-12700" y="311861"/>
              <a:ext cx="1321435" cy="23304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38100" algn="l" rtl="0" eaLnBrk="0">
                <a:lnSpc>
                  <a:spcPts val="1355"/>
                </a:lnSpc>
                <a:tabLst>
                  <a:tab pos="127635" algn="l"/>
                </a:tabLst>
              </a:pPr>
              <a:r>
                <a:rPr sz="11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1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以系统显示为准。</a:t>
              </a:r>
              <a:endParaRPr lang="en-US" altLang="en-US" sz="1100" dirty="0"/>
            </a:p>
          </p:txBody>
        </p:sp>
        <p:pic>
          <p:nvPicPr>
            <p:cNvPr id="1362" name="picture 136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328917"/>
              <a:ext cx="25400" cy="177800"/>
            </a:xfrm>
            <a:prstGeom prst="rect">
              <a:avLst/>
            </a:prstGeom>
          </p:spPr>
        </p:pic>
        <p:pic>
          <p:nvPicPr>
            <p:cNvPr id="1364" name="picture 136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54292" y="154851"/>
              <a:ext cx="1513459" cy="60566"/>
            </a:xfrm>
            <a:prstGeom prst="rect">
              <a:avLst/>
            </a:prstGeom>
          </p:spPr>
        </p:pic>
        <p:pic>
          <p:nvPicPr>
            <p:cNvPr id="1366" name="picture 136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0" y="532117"/>
              <a:ext cx="1582266" cy="43332"/>
            </a:xfrm>
            <a:prstGeom prst="rect">
              <a:avLst/>
            </a:prstGeom>
          </p:spPr>
        </p:pic>
        <p:pic>
          <p:nvPicPr>
            <p:cNvPr id="1368" name="picture 136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1648980" y="235775"/>
              <a:ext cx="25400" cy="279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0" name="picture 13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372" name="picture 13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85444"/>
            <a:ext cx="11785092" cy="5428488"/>
          </a:xfrm>
          <a:prstGeom prst="rect">
            <a:avLst/>
          </a:prstGeom>
        </p:spPr>
      </p:pic>
      <p:grpSp>
        <p:nvGrpSpPr>
          <p:cNvPr id="220" name="group 22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37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76" name="textbox 1376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市县用户</a:t>
              </a:r>
              <a:endParaRPr lang="en-US" altLang="en-US" sz="2300" dirty="0"/>
            </a:p>
          </p:txBody>
        </p:sp>
        <p:pic>
          <p:nvPicPr>
            <p:cNvPr id="1378" name="picture 13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380" name="picture 138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382" name="textbox 138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222" name="group 222"/>
          <p:cNvGrpSpPr/>
          <p:nvPr/>
        </p:nvGrpSpPr>
        <p:grpSpPr>
          <a:xfrm rot="21600000">
            <a:off x="8819604" y="2264168"/>
            <a:ext cx="1674380" cy="1106702"/>
            <a:chOff x="0" y="0"/>
            <a:chExt cx="1674380" cy="1106702"/>
          </a:xfrm>
        </p:grpSpPr>
        <p:pic>
          <p:nvPicPr>
            <p:cNvPr id="1384" name="picture 138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660943" cy="1094726"/>
            </a:xfrm>
            <a:prstGeom prst="rect">
              <a:avLst/>
            </a:prstGeom>
          </p:spPr>
        </p:pic>
        <p:pic>
          <p:nvPicPr>
            <p:cNvPr id="1386" name="picture 138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627011"/>
              <a:ext cx="1674380" cy="479691"/>
            </a:xfrm>
            <a:prstGeom prst="rect">
              <a:avLst/>
            </a:prstGeom>
          </p:spPr>
        </p:pic>
        <p:sp>
          <p:nvSpPr>
            <p:cNvPr id="1388" name="textbox 1388"/>
            <p:cNvSpPr/>
            <p:nvPr/>
          </p:nvSpPr>
          <p:spPr>
            <a:xfrm>
              <a:off x="95249" y="151993"/>
              <a:ext cx="1519555" cy="42608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7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114000"/>
                </a:lnSpc>
              </a:pP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若下级管理员</a:t>
              </a:r>
              <a:r>
                <a:rPr sz="1200" b="1" kern="0" spc="-1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忘记密</a:t>
              </a:r>
              <a:r>
                <a:rPr sz="1200" b="1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</a:t>
              </a:r>
              <a:r>
                <a:rPr sz="1100" b="1" kern="0" spc="-2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码</a:t>
              </a:r>
              <a:r>
                <a:rPr sz="11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</a:t>
              </a:r>
              <a:r>
                <a:rPr sz="1100" b="1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1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可以在这里重设。</a:t>
              </a:r>
              <a:endParaRPr lang="en-US" altLang="en-US" sz="1100" dirty="0"/>
            </a:p>
          </p:txBody>
        </p:sp>
        <p:pic>
          <p:nvPicPr>
            <p:cNvPr id="1390" name="picture 13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41058" y="0"/>
              <a:ext cx="1633322" cy="93878"/>
            </a:xfrm>
            <a:prstGeom prst="rect">
              <a:avLst/>
            </a:prstGeom>
          </p:spPr>
        </p:pic>
        <p:pic>
          <p:nvPicPr>
            <p:cNvPr id="1392" name="picture 139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1648980" y="119278"/>
              <a:ext cx="25400" cy="482600"/>
            </a:xfrm>
            <a:prstGeom prst="rect">
              <a:avLst/>
            </a:prstGeom>
          </p:spPr>
        </p:pic>
        <p:pic>
          <p:nvPicPr>
            <p:cNvPr id="1394" name="picture 139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212940"/>
              <a:ext cx="25400" cy="388671"/>
            </a:xfrm>
            <a:prstGeom prst="rect">
              <a:avLst/>
            </a:prstGeom>
          </p:spPr>
        </p:pic>
        <p:sp>
          <p:nvSpPr>
            <p:cNvPr id="1396" name="rect"/>
            <p:cNvSpPr/>
            <p:nvPr/>
          </p:nvSpPr>
          <p:spPr>
            <a:xfrm>
              <a:off x="0" y="111340"/>
              <a:ext cx="25400" cy="76200"/>
            </a:xfrm>
            <a:prstGeom prst="rect">
              <a:avLst/>
            </a:prstGeom>
            <a:solidFill>
              <a:srgbClr val="FF000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picture 13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400" name="picture 14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79347"/>
            <a:ext cx="11785092" cy="5428488"/>
          </a:xfrm>
          <a:prstGeom prst="rect">
            <a:avLst/>
          </a:prstGeom>
        </p:spPr>
      </p:pic>
      <p:grpSp>
        <p:nvGrpSpPr>
          <p:cNvPr id="224" name="group 224"/>
          <p:cNvGrpSpPr/>
          <p:nvPr/>
        </p:nvGrpSpPr>
        <p:grpSpPr>
          <a:xfrm rot="21600000">
            <a:off x="0" y="0"/>
            <a:ext cx="12192000" cy="724052"/>
            <a:chOff x="0" y="0"/>
            <a:chExt cx="12192000" cy="724052"/>
          </a:xfrm>
        </p:grpSpPr>
        <p:sp>
          <p:nvSpPr>
            <p:cNvPr id="140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04" name="textbox 1404"/>
            <p:cNvSpPr/>
            <p:nvPr/>
          </p:nvSpPr>
          <p:spPr>
            <a:xfrm>
              <a:off x="889063" y="129502"/>
              <a:ext cx="6631940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</a:t>
              </a:r>
              <a:r>
                <a:rPr sz="23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理员</a:t>
              </a:r>
              <a:r>
                <a:rPr sz="2300" b="1" kern="0" spc="-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7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数据管理（科技部门）</a:t>
              </a:r>
              <a:endParaRPr lang="en-US" altLang="en-US" sz="2300" dirty="0"/>
            </a:p>
          </p:txBody>
        </p:sp>
        <p:sp>
          <p:nvSpPr>
            <p:cNvPr id="1406" name="rect"/>
            <p:cNvSpPr/>
            <p:nvPr/>
          </p:nvSpPr>
          <p:spPr>
            <a:xfrm>
              <a:off x="7895844" y="85343"/>
              <a:ext cx="3168395" cy="626364"/>
            </a:xfrm>
            <a:prstGeom prst="rect">
              <a:avLst/>
            </a:prstGeom>
            <a:solidFill>
              <a:srgbClr val="548235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1408" name="picture 14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7883499" y="616178"/>
              <a:ext cx="3193746" cy="107873"/>
            </a:xfrm>
            <a:prstGeom prst="rect">
              <a:avLst/>
            </a:prstGeom>
          </p:spPr>
        </p:pic>
        <p:pic>
          <p:nvPicPr>
            <p:cNvPr id="1410" name="picture 14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412" name="picture 14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7883499" y="72872"/>
              <a:ext cx="333464" cy="447599"/>
            </a:xfrm>
            <a:prstGeom prst="rect">
              <a:avLst/>
            </a:prstGeom>
          </p:spPr>
        </p:pic>
        <p:pic>
          <p:nvPicPr>
            <p:cNvPr id="1414" name="picture 14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  <p:pic>
          <p:nvPicPr>
            <p:cNvPr id="1416" name="picture 14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8242363" y="72872"/>
              <a:ext cx="2819400" cy="25400"/>
            </a:xfrm>
            <a:prstGeom prst="rect">
              <a:avLst/>
            </a:prstGeom>
          </p:spPr>
        </p:pic>
        <p:pic>
          <p:nvPicPr>
            <p:cNvPr id="1418" name="picture 14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11051845" y="108178"/>
              <a:ext cx="25400" cy="279400"/>
            </a:xfrm>
            <a:prstGeom prst="rect">
              <a:avLst/>
            </a:prstGeom>
          </p:spPr>
        </p:pic>
        <p:sp>
          <p:nvSpPr>
            <p:cNvPr id="1420" name="rect"/>
            <p:cNvSpPr/>
            <p:nvPr/>
          </p:nvSpPr>
          <p:spPr>
            <a:xfrm>
              <a:off x="7883499" y="272808"/>
              <a:ext cx="25400" cy="76200"/>
            </a:xfrm>
            <a:prstGeom prst="rect">
              <a:avLst/>
            </a:prstGeom>
            <a:solidFill>
              <a:srgbClr val="FF000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422" name="textbox 142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226" name="group 226"/>
          <p:cNvGrpSpPr/>
          <p:nvPr/>
        </p:nvGrpSpPr>
        <p:grpSpPr>
          <a:xfrm rot="21600000">
            <a:off x="7451445" y="5000332"/>
            <a:ext cx="1969616" cy="982141"/>
            <a:chOff x="0" y="0"/>
            <a:chExt cx="1969616" cy="982141"/>
          </a:xfrm>
        </p:grpSpPr>
        <p:pic>
          <p:nvPicPr>
            <p:cNvPr id="1424" name="picture 14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13106" y="12103"/>
              <a:ext cx="1943100" cy="957072"/>
            </a:xfrm>
            <a:prstGeom prst="rect">
              <a:avLst/>
            </a:prstGeom>
          </p:spPr>
        </p:pic>
        <p:sp>
          <p:nvSpPr>
            <p:cNvPr id="1426" name="textbox 1426"/>
            <p:cNvSpPr/>
            <p:nvPr/>
          </p:nvSpPr>
          <p:spPr>
            <a:xfrm>
              <a:off x="95250" y="439920"/>
              <a:ext cx="1887220" cy="4318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lang="en-US" altLang="en-US" sz="200" dirty="0"/>
            </a:p>
            <a:p>
              <a:pPr marL="12700" algn="l" rtl="0" eaLnBrk="0">
                <a:lnSpc>
                  <a:spcPct val="106000"/>
                </a:lnSpc>
              </a:pPr>
              <a:r>
                <a:rPr sz="1200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在数据检查界面可以查看</a:t>
              </a: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</a:t>
              </a:r>
              <a:r>
                <a:rPr sz="1200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企业警告信息的解释原因。</a:t>
              </a: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</a:t>
              </a:r>
              <a:endParaRPr lang="en-US" altLang="en-US" sz="1200" dirty="0"/>
            </a:p>
          </p:txBody>
        </p:sp>
        <p:pic>
          <p:nvPicPr>
            <p:cNvPr id="1428" name="picture 14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1937794" y="655820"/>
              <a:ext cx="27578" cy="182158"/>
            </a:xfrm>
            <a:prstGeom prst="rect">
              <a:avLst/>
            </a:prstGeom>
          </p:spPr>
        </p:pic>
        <p:pic>
          <p:nvPicPr>
            <p:cNvPr id="1430" name="picture 14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1939802" y="452620"/>
              <a:ext cx="27578" cy="182158"/>
            </a:xfrm>
            <a:prstGeom prst="rect">
              <a:avLst/>
            </a:prstGeom>
          </p:spPr>
        </p:pic>
        <p:pic>
          <p:nvPicPr>
            <p:cNvPr id="1432" name="picture 14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600000">
              <a:off x="0" y="306481"/>
              <a:ext cx="186278" cy="675660"/>
            </a:xfrm>
            <a:prstGeom prst="rect">
              <a:avLst/>
            </a:prstGeom>
          </p:spPr>
        </p:pic>
        <p:pic>
          <p:nvPicPr>
            <p:cNvPr id="1434" name="picture 14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600000">
              <a:off x="207320" y="267136"/>
              <a:ext cx="1762296" cy="69103"/>
            </a:xfrm>
            <a:prstGeom prst="rect">
              <a:avLst/>
            </a:prstGeom>
          </p:spPr>
        </p:pic>
        <p:pic>
          <p:nvPicPr>
            <p:cNvPr id="1436" name="picture 143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600000">
              <a:off x="56392" y="954562"/>
              <a:ext cx="1913224" cy="27579"/>
            </a:xfrm>
            <a:prstGeom prst="rect">
              <a:avLst/>
            </a:prstGeom>
          </p:spPr>
        </p:pic>
        <p:pic>
          <p:nvPicPr>
            <p:cNvPr id="1438" name="picture 143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600000">
              <a:off x="0" y="505122"/>
              <a:ext cx="27578" cy="283758"/>
            </a:xfrm>
            <a:prstGeom prst="rect">
              <a:avLst/>
            </a:prstGeom>
          </p:spPr>
        </p:pic>
        <p:pic>
          <p:nvPicPr>
            <p:cNvPr id="1440" name="picture 144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600000">
              <a:off x="261676" y="0"/>
              <a:ext cx="58828" cy="51976"/>
            </a:xfrm>
            <a:prstGeom prst="rect">
              <a:avLst/>
            </a:prstGeom>
          </p:spPr>
        </p:pic>
        <p:pic>
          <p:nvPicPr>
            <p:cNvPr id="1442" name="picture 144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600000">
              <a:off x="1942038" y="351020"/>
              <a:ext cx="27578" cy="80558"/>
            </a:xfrm>
            <a:prstGeom prst="rect">
              <a:avLst/>
            </a:prstGeom>
          </p:spPr>
        </p:pic>
        <p:pic>
          <p:nvPicPr>
            <p:cNvPr id="1444" name="picture 144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1600000">
              <a:off x="1942038" y="859020"/>
              <a:ext cx="27578" cy="80558"/>
            </a:xfrm>
            <a:prstGeom prst="rect">
              <a:avLst/>
            </a:prstGeom>
          </p:spPr>
        </p:pic>
      </p:grpSp>
      <p:grpSp>
        <p:nvGrpSpPr>
          <p:cNvPr id="228" name="group 228"/>
          <p:cNvGrpSpPr/>
          <p:nvPr/>
        </p:nvGrpSpPr>
        <p:grpSpPr>
          <a:xfrm rot="21600000">
            <a:off x="4427118" y="1161605"/>
            <a:ext cx="1765223" cy="897153"/>
            <a:chOff x="0" y="0"/>
            <a:chExt cx="1765223" cy="897153"/>
          </a:xfrm>
        </p:grpSpPr>
        <p:pic>
          <p:nvPicPr>
            <p:cNvPr id="1446" name="picture 144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21600000">
              <a:off x="0" y="0"/>
              <a:ext cx="1765223" cy="897153"/>
            </a:xfrm>
            <a:prstGeom prst="rect">
              <a:avLst/>
            </a:prstGeom>
          </p:spPr>
        </p:pic>
        <p:sp>
          <p:nvSpPr>
            <p:cNvPr id="1448" name="textbox 1448"/>
            <p:cNvSpPr/>
            <p:nvPr/>
          </p:nvSpPr>
          <p:spPr>
            <a:xfrm>
              <a:off x="-12700" y="-12700"/>
              <a:ext cx="1790700" cy="92265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7000"/>
                </a:lnSpc>
              </a:pPr>
              <a:endParaRPr lang="en-US" altLang="en-US" sz="800" dirty="0"/>
            </a:p>
            <a:p>
              <a:pPr marL="121285" algn="l" rtl="0" eaLnBrk="0">
                <a:lnSpc>
                  <a:spcPct val="80000"/>
                </a:lnSpc>
                <a:spcBef>
                  <a:spcPts val="0"/>
                </a:spcBef>
              </a:pP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查询及打印调查单</a:t>
              </a:r>
              <a:endParaRPr lang="en-US" altLang="en-US" sz="1200" dirty="0"/>
            </a:p>
            <a:p>
              <a:pPr marL="120015" algn="l" rtl="0" eaLnBrk="0">
                <a:lnSpc>
                  <a:spcPts val="1800"/>
                </a:lnSpc>
              </a:pP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位的警告原因</a:t>
              </a:r>
              <a:endParaRPr lang="en-US" altLang="en-US" sz="1200" dirty="0"/>
            </a:p>
          </p:txBody>
        </p:sp>
      </p:grpSp>
      <p:grpSp>
        <p:nvGrpSpPr>
          <p:cNvPr id="230" name="group 230"/>
          <p:cNvGrpSpPr/>
          <p:nvPr/>
        </p:nvGrpSpPr>
        <p:grpSpPr>
          <a:xfrm rot="21600000">
            <a:off x="7041642" y="1184046"/>
            <a:ext cx="1659343" cy="920165"/>
            <a:chOff x="0" y="0"/>
            <a:chExt cx="1659343" cy="920165"/>
          </a:xfrm>
        </p:grpSpPr>
        <p:pic>
          <p:nvPicPr>
            <p:cNvPr id="1450" name="picture 145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1600000">
              <a:off x="0" y="0"/>
              <a:ext cx="1659343" cy="920165"/>
            </a:xfrm>
            <a:prstGeom prst="rect">
              <a:avLst/>
            </a:prstGeom>
          </p:spPr>
        </p:pic>
        <p:sp>
          <p:nvSpPr>
            <p:cNvPr id="1452" name="textbox 1452"/>
            <p:cNvSpPr/>
            <p:nvPr/>
          </p:nvSpPr>
          <p:spPr>
            <a:xfrm>
              <a:off x="-12700" y="-12700"/>
              <a:ext cx="1685289" cy="97281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lang="en-US" altLang="en-US" sz="8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170815" algn="l" rtl="0" eaLnBrk="0">
                <a:lnSpc>
                  <a:spcPct val="110000"/>
                </a:lnSpc>
              </a:pPr>
              <a:r>
                <a:rPr sz="1200" kern="0" spc="-5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查看各市、</a:t>
              </a:r>
              <a:r>
                <a:rPr sz="1200" kern="0" spc="1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kern="0" spc="-5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各县区的</a:t>
              </a: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</a:t>
              </a: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填报状态</a:t>
              </a:r>
              <a:endParaRPr lang="en-US" altLang="en-US" sz="1200" dirty="0"/>
            </a:p>
          </p:txBody>
        </p:sp>
      </p:grpSp>
      <p:sp>
        <p:nvSpPr>
          <p:cNvPr id="1454" name="textbox 1454"/>
          <p:cNvSpPr/>
          <p:nvPr/>
        </p:nvSpPr>
        <p:spPr>
          <a:xfrm>
            <a:off x="7870799" y="400278"/>
            <a:ext cx="3219450" cy="2349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300" dirty="0"/>
          </a:p>
          <a:p>
            <a:pPr marL="38100" algn="l" rtl="0" eaLnBrk="0">
              <a:lnSpc>
                <a:spcPct val="81000"/>
              </a:lnSpc>
              <a:spcBef>
                <a:spcPts val="0"/>
              </a:spcBef>
              <a:tabLst>
                <a:tab pos="120650" algn="l"/>
              </a:tabLst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	</a:t>
            </a:r>
            <a:r>
              <a:rPr sz="1200" kern="0" spc="-3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据管理界面，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3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有箭头的标记都是可以操作的。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</a:t>
            </a:r>
            <a:endParaRPr lang="en-US" altLang="en-US" sz="1200" dirty="0"/>
          </a:p>
        </p:txBody>
      </p:sp>
      <p:pic>
        <p:nvPicPr>
          <p:cNvPr id="1456" name="picture 145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11046333" y="412978"/>
            <a:ext cx="25400" cy="177800"/>
          </a:xfrm>
          <a:prstGeom prst="rect">
            <a:avLst/>
          </a:prstGeom>
        </p:spPr>
      </p:pic>
      <p:pic>
        <p:nvPicPr>
          <p:cNvPr id="1458" name="picture 145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7883499" y="545871"/>
            <a:ext cx="25400" cy="76200"/>
          </a:xfrm>
          <a:prstGeom prst="rect">
            <a:avLst/>
          </a:prstGeom>
        </p:spPr>
      </p:pic>
      <p:sp>
        <p:nvSpPr>
          <p:cNvPr id="1460" name="textbox 1460"/>
          <p:cNvSpPr/>
          <p:nvPr/>
        </p:nvSpPr>
        <p:spPr>
          <a:xfrm>
            <a:off x="7978292" y="212826"/>
            <a:ext cx="2929254" cy="2000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200" kern="0" spc="-3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从左到右，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3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从上到下看，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3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科技部门管理员数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" name="picture 14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464" name="picture 14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80872"/>
            <a:ext cx="11785092" cy="5446775"/>
          </a:xfrm>
          <a:prstGeom prst="rect">
            <a:avLst/>
          </a:prstGeom>
        </p:spPr>
      </p:pic>
      <p:grpSp>
        <p:nvGrpSpPr>
          <p:cNvPr id="232" name="group 23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46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68" name="textbox 1468"/>
            <p:cNvSpPr/>
            <p:nvPr/>
          </p:nvSpPr>
          <p:spPr>
            <a:xfrm>
              <a:off x="889063" y="129502"/>
              <a:ext cx="6377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查询及打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印警告原因</a:t>
              </a:r>
              <a:endParaRPr lang="en-US" altLang="en-US" sz="2300" dirty="0"/>
            </a:p>
          </p:txBody>
        </p:sp>
        <p:pic>
          <p:nvPicPr>
            <p:cNvPr id="1470" name="picture 14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472" name="picture 14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474" name="textbox 147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234" name="group 234"/>
          <p:cNvGrpSpPr/>
          <p:nvPr/>
        </p:nvGrpSpPr>
        <p:grpSpPr>
          <a:xfrm rot="21600000">
            <a:off x="6744296" y="1832127"/>
            <a:ext cx="3756888" cy="926274"/>
            <a:chOff x="0" y="0"/>
            <a:chExt cx="3756888" cy="926274"/>
          </a:xfrm>
        </p:grpSpPr>
        <p:pic>
          <p:nvPicPr>
            <p:cNvPr id="1476" name="picture 14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3756888" cy="926274"/>
            </a:xfrm>
            <a:prstGeom prst="rect">
              <a:avLst/>
            </a:prstGeom>
          </p:spPr>
        </p:pic>
        <p:sp>
          <p:nvSpPr>
            <p:cNvPr id="1478" name="textbox 1478"/>
            <p:cNvSpPr/>
            <p:nvPr/>
          </p:nvSpPr>
          <p:spPr>
            <a:xfrm>
              <a:off x="-12700" y="-12700"/>
              <a:ext cx="3782695" cy="97980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</a:pPr>
              <a:endParaRPr lang="en-US" altLang="en-US" sz="8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683895" indent="-635" algn="l" rtl="0" eaLnBrk="0">
                <a:lnSpc>
                  <a:spcPct val="115000"/>
                </a:lnSpc>
              </a:pPr>
              <a:r>
                <a:rPr sz="1200" b="1" kern="0" spc="-9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简单说明，</a:t>
              </a:r>
              <a:r>
                <a:rPr sz="1200" b="1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9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如“情况属实，</a:t>
              </a:r>
              <a:r>
                <a:rPr sz="1200" b="1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9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真实情况</a:t>
              </a:r>
              <a:r>
                <a:rPr sz="1200" b="1" kern="0" spc="-10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</a:t>
              </a:r>
              <a:r>
                <a:rPr sz="1200" b="1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10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实际填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</a:t>
              </a:r>
              <a:r>
                <a:rPr sz="1200" b="1" kern="0" spc="-8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写”等。</a:t>
              </a:r>
              <a:r>
                <a:rPr sz="1200" b="1" kern="0" spc="1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8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后期增加平衡关系后，</a:t>
              </a:r>
              <a:r>
                <a:rPr sz="1200" b="1" kern="0" spc="1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8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已提交单位的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警告原因未填。</a:t>
              </a:r>
              <a:endParaRPr lang="en-US" altLang="en-US" sz="1200" dirty="0"/>
            </a:p>
          </p:txBody>
        </p:sp>
      </p:grpSp>
      <p:grpSp>
        <p:nvGrpSpPr>
          <p:cNvPr id="236" name="group 236"/>
          <p:cNvGrpSpPr/>
          <p:nvPr/>
        </p:nvGrpSpPr>
        <p:grpSpPr>
          <a:xfrm rot="21600000">
            <a:off x="3452393" y="968031"/>
            <a:ext cx="3664419" cy="745477"/>
            <a:chOff x="0" y="0"/>
            <a:chExt cx="3664419" cy="745477"/>
          </a:xfrm>
        </p:grpSpPr>
        <p:pic>
          <p:nvPicPr>
            <p:cNvPr id="1480" name="picture 14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3664419" cy="745477"/>
            </a:xfrm>
            <a:prstGeom prst="rect">
              <a:avLst/>
            </a:prstGeom>
          </p:spPr>
        </p:pic>
        <p:sp>
          <p:nvSpPr>
            <p:cNvPr id="1482" name="textbox 1482"/>
            <p:cNvSpPr/>
            <p:nvPr/>
          </p:nvSpPr>
          <p:spPr>
            <a:xfrm>
              <a:off x="-12700" y="-12700"/>
              <a:ext cx="3689984" cy="79883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9000"/>
                </a:lnSpc>
              </a:pPr>
              <a:endParaRPr lang="en-US" altLang="en-US" sz="100" dirty="0"/>
            </a:p>
            <a:p>
              <a:pPr marL="662940" indent="3175" algn="l" rtl="0" eaLnBrk="0">
                <a:lnSpc>
                  <a:spcPct val="110000"/>
                </a:lnSpc>
              </a:pPr>
              <a:r>
                <a:rPr sz="12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5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月份数据年审通知要求的材料由本页直接</a:t>
              </a:r>
              <a:r>
                <a:rPr sz="1200" b="1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</a:t>
              </a: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用网页浏览器打印出来。</a:t>
              </a:r>
              <a:endParaRPr lang="en-US" altLang="en-US" sz="1200" dirty="0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" name="picture 14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486" name="picture 14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80872"/>
            <a:ext cx="11785092" cy="5446775"/>
          </a:xfrm>
          <a:prstGeom prst="rect">
            <a:avLst/>
          </a:prstGeom>
        </p:spPr>
      </p:pic>
      <p:grpSp>
        <p:nvGrpSpPr>
          <p:cNvPr id="238" name="group 238"/>
          <p:cNvGrpSpPr/>
          <p:nvPr/>
        </p:nvGrpSpPr>
        <p:grpSpPr>
          <a:xfrm rot="21600000">
            <a:off x="3835742" y="1674012"/>
            <a:ext cx="3785120" cy="2347569"/>
            <a:chOff x="0" y="0"/>
            <a:chExt cx="3785120" cy="2347569"/>
          </a:xfrm>
        </p:grpSpPr>
        <p:pic>
          <p:nvPicPr>
            <p:cNvPr id="1488" name="picture 148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3785120" cy="2347569"/>
            </a:xfrm>
            <a:prstGeom prst="rect">
              <a:avLst/>
            </a:prstGeom>
          </p:spPr>
        </p:pic>
        <p:sp>
          <p:nvSpPr>
            <p:cNvPr id="1490" name="textbox 1490"/>
            <p:cNvSpPr/>
            <p:nvPr/>
          </p:nvSpPr>
          <p:spPr>
            <a:xfrm>
              <a:off x="-12700" y="-12700"/>
              <a:ext cx="3810634" cy="237997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7000"/>
                </a:lnSpc>
              </a:pPr>
              <a:endParaRPr lang="en-US" altLang="en-US" sz="1000" dirty="0"/>
            </a:p>
            <a:p>
              <a:pPr marL="711835" indent="-1270" algn="l" rtl="0" eaLnBrk="0">
                <a:lnSpc>
                  <a:spcPct val="107000"/>
                </a:lnSpc>
                <a:spcBef>
                  <a:spcPts val="0"/>
                </a:spcBef>
              </a:pP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根据实际情况，</a:t>
              </a:r>
              <a:r>
                <a:rPr sz="1200" b="1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设置查询或打印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的每页条数，</a:t>
              </a:r>
              <a:r>
                <a:rPr sz="1200" b="1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如：</a:t>
              </a:r>
              <a:r>
                <a:rPr sz="1200" b="1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50000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。</a:t>
              </a:r>
              <a:r>
                <a:rPr sz="1200" b="1" kern="0" spc="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也可以将本页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另存为</a:t>
              </a:r>
              <a:r>
                <a:rPr sz="1200" b="1" kern="0" spc="-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pdf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文件。</a:t>
              </a:r>
              <a:endParaRPr lang="en-US" altLang="en-US" sz="1200" dirty="0"/>
            </a:p>
          </p:txBody>
        </p:sp>
      </p:grpSp>
      <p:grpSp>
        <p:nvGrpSpPr>
          <p:cNvPr id="240" name="group 24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49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94" name="textbox 1494"/>
            <p:cNvSpPr/>
            <p:nvPr/>
          </p:nvSpPr>
          <p:spPr>
            <a:xfrm>
              <a:off x="889063" y="129502"/>
              <a:ext cx="6377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查询及打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印警告原因</a:t>
              </a:r>
              <a:endParaRPr lang="en-US" altLang="en-US" sz="2300" dirty="0"/>
            </a:p>
          </p:txBody>
        </p:sp>
        <p:pic>
          <p:nvPicPr>
            <p:cNvPr id="1496" name="picture 14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498" name="picture 149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500" name="textbox 150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242" name="group 242"/>
          <p:cNvGrpSpPr/>
          <p:nvPr/>
        </p:nvGrpSpPr>
        <p:grpSpPr>
          <a:xfrm rot="21600000">
            <a:off x="9683699" y="1861096"/>
            <a:ext cx="1825599" cy="1247495"/>
            <a:chOff x="0" y="0"/>
            <a:chExt cx="1825599" cy="1247495"/>
          </a:xfrm>
        </p:grpSpPr>
        <p:pic>
          <p:nvPicPr>
            <p:cNvPr id="1502" name="picture 150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13423"/>
              <a:ext cx="1825599" cy="1234071"/>
            </a:xfrm>
            <a:prstGeom prst="rect">
              <a:avLst/>
            </a:prstGeom>
          </p:spPr>
        </p:pic>
        <p:sp>
          <p:nvSpPr>
            <p:cNvPr id="1504" name="textbox 1504"/>
            <p:cNvSpPr/>
            <p:nvPr/>
          </p:nvSpPr>
          <p:spPr>
            <a:xfrm>
              <a:off x="-12700" y="-12700"/>
              <a:ext cx="1851025" cy="12731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3000"/>
                </a:lnSpc>
              </a:pPr>
              <a:endParaRPr lang="en-US" altLang="en-US" sz="1000" dirty="0"/>
            </a:p>
            <a:p>
              <a:pPr marL="40005" algn="l" rtl="0" eaLnBrk="0">
                <a:lnSpc>
                  <a:spcPct val="81000"/>
                </a:lnSpc>
                <a:spcBef>
                  <a:spcPts val="0"/>
                </a:spcBef>
                <a:tabLst>
                  <a:tab pos="120650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按平衡关系进行筛选</a:t>
              </a:r>
              <a:r>
                <a:rPr sz="1200" b="1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</a:t>
              </a:r>
              <a:endParaRPr lang="en-US" altLang="en-US" sz="1200" dirty="0"/>
            </a:p>
          </p:txBody>
        </p:sp>
        <p:pic>
          <p:nvPicPr>
            <p:cNvPr id="1506" name="picture 150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1634193" y="0"/>
              <a:ext cx="178709" cy="435249"/>
            </a:xfrm>
            <a:prstGeom prst="rect">
              <a:avLst/>
            </a:prstGeom>
          </p:spPr>
        </p:pic>
        <p:pic>
          <p:nvPicPr>
            <p:cNvPr id="1508" name="picture 150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0" y="126751"/>
              <a:ext cx="27578" cy="363069"/>
            </a:xfrm>
            <a:prstGeom prst="rect">
              <a:avLst/>
            </a:prstGeom>
          </p:spPr>
        </p:pic>
        <p:pic>
          <p:nvPicPr>
            <p:cNvPr id="1510" name="picture 15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0"/>
              <a:ext cx="1625848" cy="105709"/>
            </a:xfrm>
            <a:prstGeom prst="rect">
              <a:avLst/>
            </a:prstGeom>
          </p:spPr>
        </p:pic>
        <p:pic>
          <p:nvPicPr>
            <p:cNvPr id="1512" name="picture 15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108399" y="501870"/>
              <a:ext cx="977736" cy="573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4" name="picture 15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516" name="picture 15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80871"/>
            <a:ext cx="11785092" cy="5428488"/>
          </a:xfrm>
          <a:prstGeom prst="rect">
            <a:avLst/>
          </a:prstGeom>
        </p:spPr>
      </p:pic>
      <p:grpSp>
        <p:nvGrpSpPr>
          <p:cNvPr id="244" name="group 24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51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20" name="textbox 1520"/>
            <p:cNvSpPr/>
            <p:nvPr/>
          </p:nvSpPr>
          <p:spPr>
            <a:xfrm>
              <a:off x="889063" y="129502"/>
              <a:ext cx="5462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查询多家企业</a:t>
              </a:r>
              <a:endParaRPr lang="en-US" altLang="en-US" sz="2300" dirty="0"/>
            </a:p>
          </p:txBody>
        </p:sp>
        <p:pic>
          <p:nvPicPr>
            <p:cNvPr id="1522" name="picture 15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524" name="picture 15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526" name="textbox 152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246" name="group 246"/>
          <p:cNvGrpSpPr/>
          <p:nvPr/>
        </p:nvGrpSpPr>
        <p:grpSpPr>
          <a:xfrm rot="21600000">
            <a:off x="4341317" y="1363738"/>
            <a:ext cx="2487459" cy="827150"/>
            <a:chOff x="0" y="0"/>
            <a:chExt cx="2487459" cy="827150"/>
          </a:xfrm>
        </p:grpSpPr>
        <p:pic>
          <p:nvPicPr>
            <p:cNvPr id="1528" name="picture 15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2474010" cy="827150"/>
            </a:xfrm>
            <a:prstGeom prst="rect">
              <a:avLst/>
            </a:prstGeom>
          </p:spPr>
        </p:pic>
        <p:sp>
          <p:nvSpPr>
            <p:cNvPr id="1530" name="textbox 1530"/>
            <p:cNvSpPr/>
            <p:nvPr/>
          </p:nvSpPr>
          <p:spPr>
            <a:xfrm>
              <a:off x="470903" y="222224"/>
              <a:ext cx="2029460" cy="58039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5000"/>
                </a:lnSpc>
              </a:pPr>
              <a:endParaRPr lang="en-US" altLang="en-US" sz="100" dirty="0"/>
            </a:p>
            <a:p>
              <a:pPr marL="17780" algn="l" rtl="0" eaLnBrk="0">
                <a:lnSpc>
                  <a:spcPct val="95000"/>
                </a:lnSpc>
              </a:pPr>
              <a:r>
                <a:rPr sz="1200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以逗号或空格分隔，</a:t>
              </a:r>
              <a:r>
                <a:rPr sz="12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查询多</a:t>
              </a:r>
              <a:endParaRPr lang="en-US" altLang="en-US" sz="1200" dirty="0"/>
            </a:p>
            <a:p>
              <a:pPr marL="12700" algn="l" rtl="0" eaLnBrk="0">
                <a:lnSpc>
                  <a:spcPct val="80000"/>
                </a:lnSpc>
                <a:spcBef>
                  <a:spcPts val="445"/>
                </a:spcBef>
              </a:pPr>
              <a:r>
                <a:rPr sz="1200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家调查单位。</a:t>
              </a:r>
              <a:r>
                <a:rPr sz="12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    </a:t>
              </a:r>
              <a:r>
                <a:rPr sz="12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           </a:t>
              </a:r>
              <a:endParaRPr lang="en-US" altLang="en-US" sz="1200" dirty="0"/>
            </a:p>
            <a:p>
              <a:pPr algn="l" rtl="0" eaLnBrk="0">
                <a:lnSpc>
                  <a:spcPct val="112000"/>
                </a:lnSpc>
              </a:pPr>
              <a:endParaRPr lang="en-US" altLang="en-US" sz="600" dirty="0"/>
            </a:p>
            <a:p>
              <a:pPr marL="1990725" algn="l" rtl="0" eaLnBrk="0">
                <a:lnSpc>
                  <a:spcPct val="71000"/>
                </a:lnSpc>
                <a:spcBef>
                  <a:spcPts val="0"/>
                </a:spcBef>
              </a:pPr>
              <a:r>
                <a:rPr sz="700" kern="0" spc="-10" dirty="0">
                  <a:solidFill>
                    <a:srgbClr val="FF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endParaRPr lang="en-US" altLang="en-US" sz="700" dirty="0"/>
            </a:p>
          </p:txBody>
        </p:sp>
        <p:pic>
          <p:nvPicPr>
            <p:cNvPr id="1532" name="picture 15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2493933" y="408825"/>
              <a:ext cx="25400" cy="279400"/>
            </a:xfrm>
            <a:prstGeom prst="rect">
              <a:avLst/>
            </a:prstGeom>
          </p:spPr>
        </p:pic>
        <p:pic>
          <p:nvPicPr>
            <p:cNvPr id="1534" name="picture 15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432472" y="0"/>
              <a:ext cx="2054986" cy="78625"/>
            </a:xfrm>
            <a:prstGeom prst="rect">
              <a:avLst/>
            </a:prstGeom>
          </p:spPr>
        </p:pic>
        <p:pic>
          <p:nvPicPr>
            <p:cNvPr id="1536" name="picture 15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373824" y="774394"/>
              <a:ext cx="2090508" cy="43103"/>
            </a:xfrm>
            <a:prstGeom prst="rect">
              <a:avLst/>
            </a:prstGeom>
          </p:spPr>
        </p:pic>
        <p:pic>
          <p:nvPicPr>
            <p:cNvPr id="1538" name="picture 15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2462059" y="104025"/>
              <a:ext cx="25400" cy="279400"/>
            </a:xfrm>
            <a:prstGeom prst="rect">
              <a:avLst/>
            </a:prstGeom>
          </p:spPr>
        </p:pic>
        <p:pic>
          <p:nvPicPr>
            <p:cNvPr id="1540" name="picture 15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373824" y="93751"/>
              <a:ext cx="25400" cy="279400"/>
            </a:xfrm>
            <a:prstGeom prst="rect">
              <a:avLst/>
            </a:prstGeom>
          </p:spPr>
        </p:pic>
      </p:grpSp>
      <p:grpSp>
        <p:nvGrpSpPr>
          <p:cNvPr id="248" name="group 248"/>
          <p:cNvGrpSpPr/>
          <p:nvPr/>
        </p:nvGrpSpPr>
        <p:grpSpPr>
          <a:xfrm rot="21600000">
            <a:off x="4667694" y="3632327"/>
            <a:ext cx="2485123" cy="817486"/>
            <a:chOff x="0" y="0"/>
            <a:chExt cx="2485123" cy="817486"/>
          </a:xfrm>
        </p:grpSpPr>
        <p:pic>
          <p:nvPicPr>
            <p:cNvPr id="1542" name="picture 15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13080"/>
              <a:ext cx="2472245" cy="804405"/>
            </a:xfrm>
            <a:prstGeom prst="rect">
              <a:avLst/>
            </a:prstGeom>
          </p:spPr>
        </p:pic>
        <p:sp>
          <p:nvSpPr>
            <p:cNvPr id="1544" name="textbox 1544"/>
            <p:cNvSpPr/>
            <p:nvPr/>
          </p:nvSpPr>
          <p:spPr>
            <a:xfrm>
              <a:off x="356608" y="114368"/>
              <a:ext cx="2141220" cy="61404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4000"/>
                </a:lnSpc>
              </a:pPr>
              <a:endParaRPr lang="en-US" altLang="en-US" sz="700" dirty="0"/>
            </a:p>
            <a:p>
              <a:pPr marL="41910" algn="l" rtl="0" eaLnBrk="0">
                <a:lnSpc>
                  <a:spcPct val="86000"/>
                </a:lnSpc>
                <a:spcBef>
                  <a:spcPts val="0"/>
                </a:spcBef>
                <a:tabLst>
                  <a:tab pos="122555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复制当前帐号、</a:t>
              </a:r>
              <a:r>
                <a:rPr sz="1200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所属</a:t>
              </a:r>
              <a:r>
                <a:rPr sz="1200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地域、</a:t>
              </a: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</a:t>
              </a:r>
              <a:endParaRPr lang="en-US" altLang="en-US" sz="1200" dirty="0"/>
            </a:p>
            <a:p>
              <a:pPr algn="l" rtl="0" eaLnBrk="0">
                <a:lnSpc>
                  <a:spcPct val="117000"/>
                </a:lnSpc>
              </a:pPr>
              <a:endParaRPr lang="en-US" altLang="en-US" sz="400" dirty="0"/>
            </a:p>
            <a:p>
              <a:pPr marL="41910" algn="l" rtl="0" eaLnBrk="0">
                <a:lnSpc>
                  <a:spcPct val="80000"/>
                </a:lnSpc>
                <a:spcBef>
                  <a:spcPts val="5"/>
                </a:spcBef>
                <a:tabLst>
                  <a:tab pos="122555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单位名称</a:t>
              </a: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                            </a:t>
              </a:r>
              <a:endParaRPr lang="en-US" altLang="en-US" sz="1200" dirty="0"/>
            </a:p>
          </p:txBody>
        </p:sp>
        <p:pic>
          <p:nvPicPr>
            <p:cNvPr id="1546" name="picture 15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2454730" y="431868"/>
              <a:ext cx="27578" cy="283758"/>
            </a:xfrm>
            <a:prstGeom prst="rect">
              <a:avLst/>
            </a:prstGeom>
          </p:spPr>
        </p:pic>
        <p:pic>
          <p:nvPicPr>
            <p:cNvPr id="1548" name="picture 15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600000">
              <a:off x="369308" y="442167"/>
              <a:ext cx="29758" cy="182158"/>
            </a:xfrm>
            <a:prstGeom prst="rect">
              <a:avLst/>
            </a:prstGeom>
          </p:spPr>
        </p:pic>
        <p:pic>
          <p:nvPicPr>
            <p:cNvPr id="1550" name="picture 155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2455209" y="127068"/>
              <a:ext cx="27578" cy="283758"/>
            </a:xfrm>
            <a:prstGeom prst="rect">
              <a:avLst/>
            </a:prstGeom>
          </p:spPr>
        </p:pic>
        <p:pic>
          <p:nvPicPr>
            <p:cNvPr id="1552" name="picture 155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600000">
              <a:off x="369308" y="340567"/>
              <a:ext cx="29758" cy="80558"/>
            </a:xfrm>
            <a:prstGeom prst="rect">
              <a:avLst/>
            </a:prstGeom>
          </p:spPr>
        </p:pic>
        <p:pic>
          <p:nvPicPr>
            <p:cNvPr id="1554" name="picture 155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600000">
              <a:off x="369308" y="0"/>
              <a:ext cx="2115815" cy="106026"/>
            </a:xfrm>
            <a:prstGeom prst="rect">
              <a:avLst/>
            </a:prstGeom>
          </p:spPr>
        </p:pic>
        <p:pic>
          <p:nvPicPr>
            <p:cNvPr id="1556" name="picture 155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600000">
              <a:off x="427969" y="736668"/>
              <a:ext cx="2057154" cy="80817"/>
            </a:xfrm>
            <a:prstGeom prst="rect">
              <a:avLst/>
            </a:prstGeom>
          </p:spPr>
        </p:pic>
      </p:grpSp>
      <p:sp>
        <p:nvSpPr>
          <p:cNvPr id="1558" name="textbox 1558"/>
          <p:cNvSpPr/>
          <p:nvPr/>
        </p:nvSpPr>
        <p:spPr>
          <a:xfrm>
            <a:off x="5024303" y="4264995"/>
            <a:ext cx="55244" cy="1060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66000"/>
              </a:lnSpc>
            </a:pPr>
            <a:r>
              <a:rPr sz="800" kern="0" spc="-1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endParaRPr lang="en-US" altLang="en-US" sz="800" dirty="0"/>
          </a:p>
        </p:txBody>
      </p:sp>
      <p:sp>
        <p:nvSpPr>
          <p:cNvPr id="1560" name="textbox 1560"/>
          <p:cNvSpPr/>
          <p:nvPr/>
        </p:nvSpPr>
        <p:spPr>
          <a:xfrm>
            <a:off x="4702442" y="2023833"/>
            <a:ext cx="50800" cy="1016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71000"/>
              </a:lnSpc>
            </a:pPr>
            <a:r>
              <a:rPr sz="700" kern="0" spc="-1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endParaRPr lang="en-US" altLang="en-US" sz="7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picture 15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0" name="group 25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56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66" name="textbox 1566"/>
            <p:cNvSpPr/>
            <p:nvPr/>
          </p:nvSpPr>
          <p:spPr>
            <a:xfrm>
              <a:off x="889063" y="129502"/>
              <a:ext cx="5462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查询多家企业</a:t>
              </a:r>
              <a:endParaRPr lang="en-US" altLang="en-US" sz="2300" dirty="0"/>
            </a:p>
          </p:txBody>
        </p:sp>
        <p:pic>
          <p:nvPicPr>
            <p:cNvPr id="1568" name="picture 156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570" name="picture 15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572" name="textbox 157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4" name="picture 15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576" name="picture 15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80872"/>
            <a:ext cx="11782044" cy="5426963"/>
          </a:xfrm>
          <a:prstGeom prst="rect">
            <a:avLst/>
          </a:prstGeom>
        </p:spPr>
      </p:pic>
      <p:grpSp>
        <p:nvGrpSpPr>
          <p:cNvPr id="252" name="group 25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57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80" name="textbox 1580"/>
            <p:cNvSpPr/>
            <p:nvPr/>
          </p:nvSpPr>
          <p:spPr>
            <a:xfrm>
              <a:off x="889063" y="129502"/>
              <a:ext cx="5462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常用筛选条件</a:t>
              </a:r>
              <a:endParaRPr lang="en-US" altLang="en-US" sz="2300" dirty="0"/>
            </a:p>
          </p:txBody>
        </p:sp>
        <p:pic>
          <p:nvPicPr>
            <p:cNvPr id="1582" name="picture 15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584" name="picture 158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586" name="textbox 158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254" name="group 254"/>
          <p:cNvGrpSpPr/>
          <p:nvPr/>
        </p:nvGrpSpPr>
        <p:grpSpPr>
          <a:xfrm rot="21600000">
            <a:off x="7883499" y="4979631"/>
            <a:ext cx="1681581" cy="838327"/>
            <a:chOff x="0" y="0"/>
            <a:chExt cx="1681581" cy="838327"/>
          </a:xfrm>
        </p:grpSpPr>
        <p:pic>
          <p:nvPicPr>
            <p:cNvPr id="1588" name="picture 158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12992"/>
              <a:ext cx="1681581" cy="825334"/>
            </a:xfrm>
            <a:prstGeom prst="rect">
              <a:avLst/>
            </a:prstGeom>
          </p:spPr>
        </p:pic>
        <p:pic>
          <p:nvPicPr>
            <p:cNvPr id="1590" name="picture 15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42291" y="0"/>
              <a:ext cx="1639289" cy="441134"/>
            </a:xfrm>
            <a:prstGeom prst="rect">
              <a:avLst/>
            </a:prstGeom>
          </p:spPr>
        </p:pic>
        <p:sp>
          <p:nvSpPr>
            <p:cNvPr id="1592" name="textbox 1592"/>
            <p:cNvSpPr/>
            <p:nvPr/>
          </p:nvSpPr>
          <p:spPr>
            <a:xfrm>
              <a:off x="-12700" y="453834"/>
              <a:ext cx="1707514" cy="3683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lang="en-US" altLang="en-US" sz="600" dirty="0"/>
            </a:p>
            <a:p>
              <a:pPr marL="38100" algn="l" rtl="0" eaLnBrk="0">
                <a:lnSpc>
                  <a:spcPct val="79000"/>
                </a:lnSpc>
                <a:spcBef>
                  <a:spcPts val="5"/>
                </a:spcBef>
                <a:tabLst>
                  <a:tab pos="125730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常用的筛选条件</a:t>
              </a:r>
              <a:r>
                <a:rPr sz="12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     </a:t>
              </a:r>
              <a:endParaRPr lang="en-US" altLang="en-US" sz="12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300" dirty="0"/>
            </a:p>
            <a:p>
              <a:pPr marL="12700" algn="l" rtl="0" eaLnBrk="0">
                <a:lnSpc>
                  <a:spcPts val="545"/>
                </a:lnSpc>
                <a:spcBef>
                  <a:spcPts val="0"/>
                </a:spcBef>
              </a:pPr>
              <a:r>
                <a:rPr sz="700" kern="0" spc="-10" dirty="0">
                  <a:solidFill>
                    <a:srgbClr val="FF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</a:t>
              </a:r>
              <a:endParaRPr lang="en-US" altLang="en-US" sz="700" dirty="0"/>
            </a:p>
          </p:txBody>
        </p:sp>
        <p:pic>
          <p:nvPicPr>
            <p:cNvPr id="1594" name="picture 159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1653008" y="466534"/>
              <a:ext cx="25400" cy="272789"/>
            </a:xfrm>
            <a:prstGeom prst="rect">
              <a:avLst/>
            </a:prstGeom>
          </p:spPr>
        </p:pic>
        <p:pic>
          <p:nvPicPr>
            <p:cNvPr id="1596" name="picture 159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0" y="528024"/>
              <a:ext cx="25400" cy="173593"/>
            </a:xfrm>
            <a:prstGeom prst="rect">
              <a:avLst/>
            </a:prstGeom>
          </p:spPr>
        </p:pic>
        <p:pic>
          <p:nvPicPr>
            <p:cNvPr id="1598" name="picture 159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21374" y="812927"/>
              <a:ext cx="1600200" cy="25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0" name="picture 16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6" name="group 25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60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04" name="textbox 1604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数据排序</a:t>
              </a:r>
              <a:endParaRPr lang="en-US" altLang="en-US" sz="2300" dirty="0"/>
            </a:p>
          </p:txBody>
        </p:sp>
        <p:pic>
          <p:nvPicPr>
            <p:cNvPr id="1606" name="picture 160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608" name="picture 16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610" name="textbox 161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258" name="group 258"/>
          <p:cNvGrpSpPr/>
          <p:nvPr/>
        </p:nvGrpSpPr>
        <p:grpSpPr>
          <a:xfrm rot="21600000">
            <a:off x="8531568" y="5034711"/>
            <a:ext cx="2113635" cy="855256"/>
            <a:chOff x="0" y="0"/>
            <a:chExt cx="2113635" cy="855256"/>
          </a:xfrm>
        </p:grpSpPr>
        <p:pic>
          <p:nvPicPr>
            <p:cNvPr id="1612" name="picture 16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2113635" cy="855256"/>
            </a:xfrm>
            <a:prstGeom prst="rect">
              <a:avLst/>
            </a:prstGeom>
          </p:spPr>
        </p:pic>
        <p:sp>
          <p:nvSpPr>
            <p:cNvPr id="1614" name="textbox 1614"/>
            <p:cNvSpPr/>
            <p:nvPr/>
          </p:nvSpPr>
          <p:spPr>
            <a:xfrm>
              <a:off x="-12700" y="-12700"/>
              <a:ext cx="2139314" cy="90741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2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27000"/>
                </a:lnSpc>
              </a:pPr>
              <a:endParaRPr lang="en-US" altLang="en-US" sz="1000" dirty="0"/>
            </a:p>
            <a:p>
              <a:pPr marL="126365" algn="l" rtl="0" eaLnBrk="0">
                <a:lnSpc>
                  <a:spcPct val="95000"/>
                </a:lnSpc>
                <a:spcBef>
                  <a:spcPts val="0"/>
                </a:spcBef>
              </a:pP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常用的数据排序方式</a:t>
              </a:r>
              <a:endParaRPr lang="en-US" altLang="en-US" sz="120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8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6" name="textbox 186"/>
            <p:cNvSpPr/>
            <p:nvPr/>
          </p:nvSpPr>
          <p:spPr>
            <a:xfrm>
              <a:off x="529475" y="-12700"/>
              <a:ext cx="2774314" cy="78930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153670" algn="l" rtl="0" eaLnBrk="0">
                <a:lnSpc>
                  <a:spcPts val="2785"/>
                </a:lnSpc>
                <a:tabLst>
                  <a:tab pos="331470" algn="l"/>
                </a:tabLst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二、</a:t>
              </a:r>
              <a:r>
                <a:rPr sz="2300" kern="0" spc="2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系统操作说明</a:t>
              </a:r>
              <a:endParaRPr lang="en-US" altLang="en-US" sz="2300" dirty="0"/>
            </a:p>
          </p:txBody>
        </p:sp>
        <p:pic>
          <p:nvPicPr>
            <p:cNvPr id="188" name="picture 18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  <p:pic>
          <p:nvPicPr>
            <p:cNvPr id="190" name="picture 1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</p:grpSp>
      <p:pic>
        <p:nvPicPr>
          <p:cNvPr id="192" name="picture 1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567609" y="1630679"/>
            <a:ext cx="3024339" cy="2862072"/>
          </a:xfrm>
          <a:prstGeom prst="rect">
            <a:avLst/>
          </a:prstGeom>
        </p:spPr>
      </p:pic>
      <p:pic>
        <p:nvPicPr>
          <p:cNvPr id="194" name="picture 1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446520" y="1630679"/>
            <a:ext cx="2961842" cy="2862072"/>
          </a:xfrm>
          <a:prstGeom prst="rect">
            <a:avLst/>
          </a:prstGeom>
        </p:spPr>
      </p:pic>
      <p:sp>
        <p:nvSpPr>
          <p:cNvPr id="196" name="textbox 19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198" name="textbox 198"/>
          <p:cNvSpPr/>
          <p:nvPr/>
        </p:nvSpPr>
        <p:spPr>
          <a:xfrm>
            <a:off x="2447442" y="4754968"/>
            <a:ext cx="3264534" cy="7264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030605" algn="l" rtl="0" eaLnBrk="0">
              <a:lnSpc>
                <a:spcPct val="88000"/>
              </a:lnSpc>
            </a:pPr>
            <a:r>
              <a:rPr sz="2300" kern="0" spc="8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调查单位</a:t>
            </a:r>
            <a:endParaRPr lang="en-US" altLang="en-US" sz="2300" dirty="0"/>
          </a:p>
          <a:p>
            <a:pPr algn="r" rtl="0" eaLnBrk="0">
              <a:lnSpc>
                <a:spcPts val="3085"/>
              </a:lnSpc>
            </a:pPr>
            <a:r>
              <a:rPr sz="2100" kern="0" spc="-14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（企业、  自然人、</a:t>
            </a:r>
            <a:r>
              <a:rPr sz="2100" kern="0" spc="29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2100" kern="0" spc="-14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机构</a:t>
            </a:r>
            <a:r>
              <a:rPr sz="2100" kern="0" spc="-15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endParaRPr lang="en-US" altLang="en-US" sz="2100" dirty="0"/>
          </a:p>
        </p:txBody>
      </p:sp>
      <p:sp>
        <p:nvSpPr>
          <p:cNvPr id="200" name="textbox 200"/>
          <p:cNvSpPr/>
          <p:nvPr/>
        </p:nvSpPr>
        <p:spPr>
          <a:xfrm>
            <a:off x="6831228" y="4754664"/>
            <a:ext cx="2151379" cy="7264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8000"/>
              </a:lnSpc>
            </a:pPr>
            <a:r>
              <a:rPr sz="2300" kern="0" spc="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各级统计管理员</a:t>
            </a:r>
            <a:endParaRPr lang="en-US" altLang="en-US" sz="2300" dirty="0"/>
          </a:p>
          <a:p>
            <a:pPr marL="667385" algn="l" rtl="0" eaLnBrk="0">
              <a:lnSpc>
                <a:spcPts val="3085"/>
              </a:lnSpc>
            </a:pPr>
            <a:r>
              <a:rPr sz="2100" kern="0" spc="-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（机构）</a:t>
            </a:r>
            <a:endParaRPr lang="en-US" altLang="en-US" sz="21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6" name="picture 1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618" name="picture 16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74775"/>
            <a:ext cx="11785092" cy="5428488"/>
          </a:xfrm>
          <a:prstGeom prst="rect">
            <a:avLst/>
          </a:prstGeom>
        </p:spPr>
      </p:pic>
      <p:grpSp>
        <p:nvGrpSpPr>
          <p:cNvPr id="260" name="group 26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62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22" name="textbox 1622"/>
            <p:cNvSpPr/>
            <p:nvPr/>
          </p:nvSpPr>
          <p:spPr>
            <a:xfrm>
              <a:off x="889063" y="129502"/>
              <a:ext cx="66821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修改机构调查单位名称</a:t>
              </a:r>
              <a:endParaRPr lang="en-US" altLang="en-US" sz="2300" dirty="0"/>
            </a:p>
          </p:txBody>
        </p:sp>
        <p:pic>
          <p:nvPicPr>
            <p:cNvPr id="1624" name="picture 16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626" name="picture 16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grpSp>
        <p:nvGrpSpPr>
          <p:cNvPr id="262" name="group 262"/>
          <p:cNvGrpSpPr/>
          <p:nvPr/>
        </p:nvGrpSpPr>
        <p:grpSpPr>
          <a:xfrm rot="21600000">
            <a:off x="7811490" y="4069740"/>
            <a:ext cx="3265767" cy="1316177"/>
            <a:chOff x="0" y="0"/>
            <a:chExt cx="3265767" cy="1316177"/>
          </a:xfrm>
        </p:grpSpPr>
        <p:pic>
          <p:nvPicPr>
            <p:cNvPr id="1628" name="picture 16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3265767" cy="1316177"/>
            </a:xfrm>
            <a:prstGeom prst="rect">
              <a:avLst/>
            </a:prstGeom>
          </p:spPr>
        </p:pic>
        <p:sp>
          <p:nvSpPr>
            <p:cNvPr id="1630" name="textbox 1630"/>
            <p:cNvSpPr/>
            <p:nvPr/>
          </p:nvSpPr>
          <p:spPr>
            <a:xfrm>
              <a:off x="-12700" y="-12700"/>
              <a:ext cx="3291204" cy="137096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marL="120650" indent="-1270" algn="l" rtl="0" eaLnBrk="0">
                <a:lnSpc>
                  <a:spcPct val="115000"/>
                </a:lnSpc>
                <a:spcBef>
                  <a:spcPts val="5"/>
                </a:spcBef>
              </a:pP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机构调查单位名称可以在此</a:t>
              </a:r>
              <a:r>
                <a:rPr sz="1200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修改，</a:t>
              </a:r>
              <a:r>
                <a:rPr sz="12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kern="0" spc="-2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企业名称</a:t>
              </a:r>
              <a:r>
                <a:rPr sz="12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</a:t>
              </a:r>
              <a:r>
                <a:rPr sz="1200" kern="0" spc="-1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需在单点登录平台修改</a:t>
              </a:r>
              <a:r>
                <a:rPr sz="1200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</a:t>
              </a:r>
              <a:r>
                <a:rPr sz="12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登录统计时会自动</a:t>
              </a:r>
              <a:r>
                <a:rPr sz="12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</a:t>
              </a:r>
              <a:r>
                <a:rPr sz="1200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同步</a:t>
              </a:r>
              <a:endParaRPr lang="en-US" altLang="en-US" sz="1200" dirty="0"/>
            </a:p>
          </p:txBody>
        </p:sp>
      </p:grpSp>
      <p:sp>
        <p:nvSpPr>
          <p:cNvPr id="1632" name="textbox 163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4" name="picture 1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4" name="group 26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63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38" name="textbox 1638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打回数据</a:t>
              </a:r>
              <a:endParaRPr lang="en-US" altLang="en-US" sz="2300" dirty="0"/>
            </a:p>
          </p:txBody>
        </p:sp>
        <p:pic>
          <p:nvPicPr>
            <p:cNvPr id="1640" name="picture 16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642" name="picture 16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644" name="textbox 164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" name="picture 16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6" name="group 26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64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50" name="textbox 1650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审核过程</a:t>
              </a:r>
              <a:endParaRPr lang="en-US" altLang="en-US" sz="2300" dirty="0"/>
            </a:p>
          </p:txBody>
        </p:sp>
        <p:pic>
          <p:nvPicPr>
            <p:cNvPr id="1652" name="picture 165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654" name="picture 16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656" name="textbox 165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" name="picture 1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660" name="picture 16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71727"/>
            <a:ext cx="11785092" cy="5443728"/>
          </a:xfrm>
          <a:prstGeom prst="rect">
            <a:avLst/>
          </a:prstGeom>
        </p:spPr>
      </p:pic>
      <p:grpSp>
        <p:nvGrpSpPr>
          <p:cNvPr id="268" name="group 26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66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64" name="textbox 1664"/>
            <p:cNvSpPr/>
            <p:nvPr/>
          </p:nvSpPr>
          <p:spPr>
            <a:xfrm>
              <a:off x="889063" y="129502"/>
              <a:ext cx="5462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数据最终审核</a:t>
              </a:r>
              <a:endParaRPr lang="en-US" altLang="en-US" sz="2300" dirty="0"/>
            </a:p>
          </p:txBody>
        </p:sp>
        <p:pic>
          <p:nvPicPr>
            <p:cNvPr id="1666" name="picture 16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668" name="picture 16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670" name="textbox 167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1672" name="textbox 1672"/>
          <p:cNvSpPr/>
          <p:nvPr/>
        </p:nvSpPr>
        <p:spPr>
          <a:xfrm>
            <a:off x="7547153" y="5511901"/>
            <a:ext cx="2893060" cy="4464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20000"/>
              </a:lnSpc>
            </a:pPr>
            <a:r>
              <a:rPr sz="1200" b="1" kern="0" spc="-2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如果各级管理员完成调查单位的数据审核，</a:t>
            </a:r>
            <a:r>
              <a:rPr sz="1200" b="1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100" b="1" kern="0" spc="-2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需将数据变成“</a:t>
            </a:r>
            <a:r>
              <a:rPr sz="1100" b="1" kern="0" spc="-20" dirty="0">
                <a:ln w="4358" cap="flat" cmpd="sng">
                  <a:solidFill>
                    <a:srgbClr val="FFFF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已审</a:t>
            </a:r>
            <a:r>
              <a:rPr sz="1100" b="1" kern="0" spc="-2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”状态！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4" name="picture 16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676" name="picture 16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71727"/>
            <a:ext cx="11785092" cy="5428488"/>
          </a:xfrm>
          <a:prstGeom prst="rect">
            <a:avLst/>
          </a:prstGeom>
        </p:spPr>
      </p:pic>
      <p:grpSp>
        <p:nvGrpSpPr>
          <p:cNvPr id="270" name="group 27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67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80" name="textbox 1680"/>
            <p:cNvSpPr/>
            <p:nvPr/>
          </p:nvSpPr>
          <p:spPr>
            <a:xfrm>
              <a:off x="889063" y="129502"/>
              <a:ext cx="5462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提交撤消申请</a:t>
              </a:r>
              <a:endParaRPr lang="en-US" altLang="en-US" sz="2300" dirty="0"/>
            </a:p>
          </p:txBody>
        </p:sp>
        <p:pic>
          <p:nvPicPr>
            <p:cNvPr id="1682" name="picture 16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684" name="picture 168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grpSp>
        <p:nvGrpSpPr>
          <p:cNvPr id="272" name="group 272"/>
          <p:cNvGrpSpPr/>
          <p:nvPr/>
        </p:nvGrpSpPr>
        <p:grpSpPr>
          <a:xfrm rot="21600000">
            <a:off x="8621166" y="2120150"/>
            <a:ext cx="2960141" cy="1725181"/>
            <a:chOff x="0" y="0"/>
            <a:chExt cx="2960141" cy="1725181"/>
          </a:xfrm>
        </p:grpSpPr>
        <p:pic>
          <p:nvPicPr>
            <p:cNvPr id="1686" name="picture 16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2960141" cy="1725181"/>
            </a:xfrm>
            <a:prstGeom prst="rect">
              <a:avLst/>
            </a:prstGeom>
          </p:spPr>
        </p:pic>
        <p:sp>
          <p:nvSpPr>
            <p:cNvPr id="1688" name="textbox 1688"/>
            <p:cNvSpPr/>
            <p:nvPr/>
          </p:nvSpPr>
          <p:spPr>
            <a:xfrm>
              <a:off x="-12700" y="-12700"/>
              <a:ext cx="2985770" cy="177863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2000"/>
                </a:lnSpc>
              </a:pPr>
              <a:endParaRPr lang="en-US" altLang="en-US" sz="1000" dirty="0"/>
            </a:p>
            <a:p>
              <a:pPr marL="318135" indent="635" algn="l" rtl="0" eaLnBrk="0">
                <a:lnSpc>
                  <a:spcPct val="115000"/>
                </a:lnSpc>
                <a:spcBef>
                  <a:spcPts val="5"/>
                </a:spcBef>
              </a:pP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高企</a:t>
              </a:r>
              <a:r>
                <a:rPr sz="1200" b="1" kern="0" spc="-2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跨市或跨省搬迁及分配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请及时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</a:t>
              </a:r>
              <a:r>
                <a:rPr sz="1200" b="1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联系省级管理员或统计处，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不必在此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</a:t>
              </a:r>
              <a:r>
                <a:rPr sz="1200" b="1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提交撤消申请。</a:t>
              </a:r>
              <a:endParaRPr lang="en-US" altLang="en-US" sz="1200" dirty="0"/>
            </a:p>
          </p:txBody>
        </p:sp>
      </p:grpSp>
      <p:sp>
        <p:nvSpPr>
          <p:cNvPr id="1690" name="textbox 169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2" name="picture 16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4" name="group 27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69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96" name="textbox 1696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分配县区</a:t>
              </a:r>
              <a:endParaRPr lang="en-US" altLang="en-US" sz="2300" dirty="0"/>
            </a:p>
          </p:txBody>
        </p:sp>
        <p:pic>
          <p:nvPicPr>
            <p:cNvPr id="1698" name="picture 169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700" name="picture 17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702" name="textbox 170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4" name="picture 17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6" name="group 27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70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08" name="textbox 1708"/>
            <p:cNvSpPr/>
            <p:nvPr/>
          </p:nvSpPr>
          <p:spPr>
            <a:xfrm>
              <a:off x="889063" y="129502"/>
              <a:ext cx="5462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企业操作日志</a:t>
              </a:r>
              <a:endParaRPr lang="en-US" altLang="en-US" sz="2300" dirty="0"/>
            </a:p>
          </p:txBody>
        </p:sp>
        <p:pic>
          <p:nvPicPr>
            <p:cNvPr id="1710" name="picture 17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712" name="picture 17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714" name="textbox 171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6" name="picture 17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8" name="group 27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71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20" name="textbox 1720"/>
            <p:cNvSpPr/>
            <p:nvPr/>
          </p:nvSpPr>
          <p:spPr>
            <a:xfrm>
              <a:off x="529475" y="-12700"/>
              <a:ext cx="8861425" cy="7524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5000"/>
                </a:lnSpc>
              </a:pPr>
              <a:endParaRPr lang="en-US" altLang="en-US" sz="1000" dirty="0"/>
            </a:p>
            <a:p>
              <a:pPr marL="153670" algn="l" rtl="0" eaLnBrk="0">
                <a:lnSpc>
                  <a:spcPct val="91000"/>
                </a:lnSpc>
                <a:spcBef>
                  <a:spcPts val="5"/>
                </a:spcBef>
                <a:tabLst>
                  <a:tab pos="339725" algn="l"/>
                </a:tabLst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2300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2022年企业年报调查名录整理工作安排， 具体时间见</a:t>
              </a: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QQ</a:t>
              </a:r>
              <a:r>
                <a:rPr sz="2300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群通知</a:t>
              </a:r>
              <a:endParaRPr lang="en-US" altLang="en-US" sz="2300" dirty="0"/>
            </a:p>
          </p:txBody>
        </p:sp>
        <p:pic>
          <p:nvPicPr>
            <p:cNvPr id="1722" name="picture 17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  <p:pic>
          <p:nvPicPr>
            <p:cNvPr id="1724" name="picture 17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</p:grpSp>
      <p:sp>
        <p:nvSpPr>
          <p:cNvPr id="1726" name="textbox 172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1728" name="textbox 1728"/>
          <p:cNvSpPr/>
          <p:nvPr/>
        </p:nvSpPr>
        <p:spPr>
          <a:xfrm>
            <a:off x="1769364" y="2694432"/>
            <a:ext cx="4384675" cy="763905"/>
          </a:xfrm>
          <a:prstGeom prst="rect">
            <a:avLst/>
          </a:prstGeom>
          <a:solidFill>
            <a:srgbClr val="A5A5A5">
              <a:alpha val="5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500" dirty="0"/>
          </a:p>
          <a:p>
            <a:pPr marL="1273175" algn="l" rtl="0" eaLnBrk="0">
              <a:lnSpc>
                <a:spcPct val="99000"/>
              </a:lnSpc>
              <a:spcBef>
                <a:spcPts val="5"/>
              </a:spcBef>
            </a:pPr>
            <a:r>
              <a:rPr sz="1400" kern="0" spc="-1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高企库A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导入</a:t>
            </a:r>
            <a:r>
              <a:rPr sz="1400" kern="0" spc="-1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企业库C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</a:t>
            </a:r>
            <a:endParaRPr lang="en-US" altLang="en-US" sz="1400" dirty="0"/>
          </a:p>
          <a:p>
            <a:pPr marL="99695" indent="90170" algn="l" rtl="0" eaLnBrk="0">
              <a:lnSpc>
                <a:spcPct val="119000"/>
              </a:lnSpc>
              <a:spcBef>
                <a:spcPts val="120"/>
              </a:spcBef>
            </a:pP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（2020和2021年高企的</a:t>
            </a:r>
            <a:r>
              <a:rPr sz="1200" kern="0" spc="-3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区内或区外属性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由</a:t>
            </a:r>
            <a:r>
              <a:rPr sz="1200" kern="0" spc="-3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企业库B</a:t>
            </a: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匹配确定，    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2022年高企由</a:t>
            </a:r>
            <a:r>
              <a:rPr sz="1200" kern="0" spc="-4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省级</a:t>
            </a:r>
            <a:r>
              <a:rPr sz="12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</a:t>
            </a:r>
            <a:r>
              <a:rPr sz="1200" kern="0" spc="-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计管理员</a:t>
            </a:r>
            <a:r>
              <a:rPr sz="1200" kern="0" spc="-5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分到各市、</a:t>
            </a:r>
            <a:r>
              <a:rPr sz="1200" kern="0" spc="7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5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县、</a:t>
            </a:r>
            <a:r>
              <a:rPr sz="1200" kern="0" spc="17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5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区、</a:t>
            </a:r>
            <a:r>
              <a:rPr sz="1200" kern="0" spc="8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5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高新区</a:t>
            </a:r>
            <a:r>
              <a:rPr sz="1200" kern="0" spc="-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endParaRPr lang="en-US" altLang="en-US" sz="1200" dirty="0"/>
          </a:p>
        </p:txBody>
      </p:sp>
      <p:sp>
        <p:nvSpPr>
          <p:cNvPr id="1730" name="textbox 1730"/>
          <p:cNvSpPr/>
          <p:nvPr/>
        </p:nvSpPr>
        <p:spPr>
          <a:xfrm>
            <a:off x="2314176" y="5480153"/>
            <a:ext cx="3293745" cy="4375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510540" algn="l" rtl="0" eaLnBrk="0">
              <a:lnSpc>
                <a:spcPct val="85000"/>
              </a:lnSpc>
            </a:pPr>
            <a:r>
              <a:rPr sz="1400" kern="0" spc="-4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B、</a:t>
            </a:r>
            <a:r>
              <a:rPr sz="1400" kern="0" spc="14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4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统计系统2021年度企业库</a:t>
            </a:r>
            <a:endParaRPr lang="en-US" altLang="en-US" sz="1400" dirty="0"/>
          </a:p>
          <a:p>
            <a:pPr algn="r" rtl="0" eaLnBrk="0">
              <a:lnSpc>
                <a:spcPts val="1815"/>
              </a:lnSpc>
            </a:pPr>
            <a:r>
              <a:rPr sz="1400" kern="0" spc="-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（含2020和2021年高企和高新区非高</a:t>
            </a:r>
            <a:r>
              <a:rPr sz="1400" kern="0" spc="-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企）</a:t>
            </a:r>
            <a:endParaRPr lang="en-US" altLang="en-US" sz="1400" dirty="0"/>
          </a:p>
        </p:txBody>
      </p:sp>
      <p:sp>
        <p:nvSpPr>
          <p:cNvPr id="1732" name="textbox 1732"/>
          <p:cNvSpPr/>
          <p:nvPr/>
        </p:nvSpPr>
        <p:spPr>
          <a:xfrm>
            <a:off x="5946973" y="4072866"/>
            <a:ext cx="3192779" cy="4375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447675" algn="l" rtl="0" eaLnBrk="0">
              <a:lnSpc>
                <a:spcPct val="85000"/>
              </a:lnSpc>
            </a:pPr>
            <a:r>
              <a:rPr sz="1400" kern="0" spc="-3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C、</a:t>
            </a:r>
            <a:r>
              <a:rPr sz="1400" kern="0" spc="7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3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统计系统2022年度</a:t>
            </a:r>
            <a:r>
              <a:rPr sz="1400" kern="0" spc="-4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企业库</a:t>
            </a:r>
            <a:endParaRPr lang="en-US" altLang="en-US" sz="1400" dirty="0"/>
          </a:p>
          <a:p>
            <a:pPr algn="r" rtl="0" eaLnBrk="0">
              <a:lnSpc>
                <a:spcPts val="1815"/>
              </a:lnSpc>
            </a:pPr>
            <a:r>
              <a:rPr sz="1400" kern="0" spc="-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（含2020-2022年高企和高新区非高</a:t>
            </a:r>
            <a:r>
              <a:rPr sz="1400" kern="0" spc="-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企）</a:t>
            </a:r>
            <a:endParaRPr lang="en-US" altLang="en-US" sz="1400" dirty="0"/>
          </a:p>
        </p:txBody>
      </p:sp>
      <p:sp>
        <p:nvSpPr>
          <p:cNvPr id="1734" name="textbox 1734"/>
          <p:cNvSpPr/>
          <p:nvPr/>
        </p:nvSpPr>
        <p:spPr>
          <a:xfrm>
            <a:off x="1891283" y="3706367"/>
            <a:ext cx="4144009" cy="307975"/>
          </a:xfrm>
          <a:prstGeom prst="rect">
            <a:avLst/>
          </a:prstGeom>
          <a:solidFill>
            <a:srgbClr val="A5A5A5">
              <a:alpha val="5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500" dirty="0"/>
          </a:p>
          <a:p>
            <a:pPr marL="267970" algn="l" rtl="0" eaLnBrk="0">
              <a:lnSpc>
                <a:spcPct val="98000"/>
              </a:lnSpc>
              <a:spcBef>
                <a:spcPts val="5"/>
              </a:spcBef>
            </a:pPr>
            <a:r>
              <a:rPr sz="1400" kern="0" spc="-2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企业库B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中，</a:t>
            </a:r>
            <a:r>
              <a:rPr sz="1400" kern="0" spc="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国家高新区内</a:t>
            </a:r>
            <a:r>
              <a:rPr sz="1400" kern="0" spc="-2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非高企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导入</a:t>
            </a:r>
            <a:r>
              <a:rPr sz="1400" kern="0" spc="-2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</a:t>
            </a:r>
            <a:r>
              <a:rPr sz="1400" kern="0" spc="-3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库C</a:t>
            </a:r>
            <a:endParaRPr lang="en-US" altLang="en-US" sz="1400" dirty="0"/>
          </a:p>
        </p:txBody>
      </p:sp>
      <p:sp>
        <p:nvSpPr>
          <p:cNvPr id="1736" name="textbox 1736"/>
          <p:cNvSpPr/>
          <p:nvPr/>
        </p:nvSpPr>
        <p:spPr>
          <a:xfrm>
            <a:off x="8296656" y="1452371"/>
            <a:ext cx="2338070" cy="539750"/>
          </a:xfrm>
          <a:prstGeom prst="rect">
            <a:avLst/>
          </a:prstGeom>
          <a:solidFill>
            <a:srgbClr val="A5A5A5">
              <a:alpha val="5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lang="en-US" altLang="en-US" sz="500" dirty="0"/>
          </a:p>
          <a:p>
            <a:pPr marL="427355" algn="l" rtl="0" eaLnBrk="0">
              <a:lnSpc>
                <a:spcPct val="98000"/>
              </a:lnSpc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将2022年新增高企</a:t>
            </a:r>
            <a:endParaRPr lang="en-US" altLang="en-US" sz="1400" dirty="0"/>
          </a:p>
          <a:p>
            <a:pPr marL="102870" algn="l" rtl="0" eaLnBrk="0">
              <a:lnSpc>
                <a:spcPct val="98000"/>
              </a:lnSpc>
              <a:spcBef>
                <a:spcPts val="145"/>
              </a:spcBef>
            </a:pPr>
            <a:r>
              <a:rPr sz="1400" kern="0" spc="-1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分到各市、</a:t>
            </a:r>
            <a:r>
              <a:rPr sz="14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1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县、</a:t>
            </a:r>
            <a:r>
              <a:rPr sz="1400" kern="0" spc="1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1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区、</a:t>
            </a:r>
            <a:r>
              <a:rPr sz="14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1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高新</a:t>
            </a:r>
            <a:r>
              <a:rPr sz="1400" kern="0" spc="-1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区</a:t>
            </a:r>
            <a:endParaRPr lang="en-US" altLang="en-US" sz="1400" dirty="0"/>
          </a:p>
        </p:txBody>
      </p:sp>
      <p:pic>
        <p:nvPicPr>
          <p:cNvPr id="1738" name="picture 17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132319" y="1005840"/>
            <a:ext cx="868680" cy="914400"/>
          </a:xfrm>
          <a:prstGeom prst="rect">
            <a:avLst/>
          </a:prstGeom>
        </p:spPr>
      </p:pic>
      <p:pic>
        <p:nvPicPr>
          <p:cNvPr id="1740" name="picture 17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738359" y="4389120"/>
            <a:ext cx="868680" cy="914400"/>
          </a:xfrm>
          <a:prstGeom prst="rect">
            <a:avLst/>
          </a:prstGeom>
        </p:spPr>
      </p:pic>
      <p:pic>
        <p:nvPicPr>
          <p:cNvPr id="1742" name="picture 17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11480" y="2880359"/>
            <a:ext cx="868680" cy="914400"/>
          </a:xfrm>
          <a:prstGeom prst="rect">
            <a:avLst/>
          </a:prstGeom>
        </p:spPr>
      </p:pic>
      <p:sp>
        <p:nvSpPr>
          <p:cNvPr id="1744" name="textbox 1744"/>
          <p:cNvSpPr/>
          <p:nvPr/>
        </p:nvSpPr>
        <p:spPr>
          <a:xfrm>
            <a:off x="8842247" y="3747515"/>
            <a:ext cx="2543810" cy="307975"/>
          </a:xfrm>
          <a:prstGeom prst="rect">
            <a:avLst/>
          </a:prstGeom>
          <a:solidFill>
            <a:srgbClr val="A5A5A5">
              <a:alpha val="5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lang="en-US" altLang="en-US" sz="500" dirty="0"/>
          </a:p>
          <a:p>
            <a:pPr marL="147320" algn="l" rtl="0" eaLnBrk="0">
              <a:lnSpc>
                <a:spcPct val="98000"/>
              </a:lnSpc>
              <a:spcBef>
                <a:spcPts val="5"/>
              </a:spcBef>
            </a:pPr>
            <a:r>
              <a:rPr sz="1400" kern="0" spc="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新增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高新区</a:t>
            </a:r>
            <a:r>
              <a:rPr sz="1400" kern="0" spc="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非高企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至</a:t>
            </a:r>
            <a:r>
              <a:rPr sz="1400" kern="0" spc="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</a:t>
            </a:r>
            <a:r>
              <a:rPr sz="1400" kern="0" spc="-1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业库C</a:t>
            </a:r>
            <a:endParaRPr lang="en-US" altLang="en-US" sz="1400" dirty="0"/>
          </a:p>
        </p:txBody>
      </p:sp>
      <p:sp>
        <p:nvSpPr>
          <p:cNvPr id="1746" name="textbox 1746"/>
          <p:cNvSpPr/>
          <p:nvPr/>
        </p:nvSpPr>
        <p:spPr>
          <a:xfrm>
            <a:off x="2285003" y="2129309"/>
            <a:ext cx="3354704" cy="2362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9000"/>
              </a:lnSpc>
            </a:pPr>
            <a:r>
              <a:rPr sz="1400" kern="0" spc="-6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A、</a:t>
            </a:r>
            <a:r>
              <a:rPr sz="1400" kern="0" spc="17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6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高企系统</a:t>
            </a:r>
            <a:r>
              <a:rPr sz="14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2020、</a:t>
            </a:r>
            <a:r>
              <a:rPr sz="1400" kern="0" spc="1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2021、</a:t>
            </a:r>
            <a:r>
              <a:rPr sz="1400" kern="0" spc="15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6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2022年高企库</a:t>
            </a:r>
            <a:endParaRPr lang="en-US" altLang="en-US" sz="1400" dirty="0"/>
          </a:p>
        </p:txBody>
      </p:sp>
      <p:pic>
        <p:nvPicPr>
          <p:cNvPr id="1748" name="picture 17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414462" y="3528567"/>
            <a:ext cx="5340312" cy="101536"/>
          </a:xfrm>
          <a:prstGeom prst="rect">
            <a:avLst/>
          </a:prstGeom>
        </p:spPr>
      </p:pic>
      <p:pic>
        <p:nvPicPr>
          <p:cNvPr id="1750" name="picture 17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226554" y="3198103"/>
            <a:ext cx="707644" cy="763544"/>
          </a:xfrm>
          <a:prstGeom prst="rect">
            <a:avLst/>
          </a:prstGeom>
        </p:spPr>
      </p:pic>
      <p:pic>
        <p:nvPicPr>
          <p:cNvPr id="1752" name="picture 17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645153" y="4562084"/>
            <a:ext cx="707644" cy="763544"/>
          </a:xfrm>
          <a:prstGeom prst="rect">
            <a:avLst/>
          </a:prstGeom>
        </p:spPr>
      </p:pic>
      <p:pic>
        <p:nvPicPr>
          <p:cNvPr id="1754" name="picture 17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3672585" y="1250431"/>
            <a:ext cx="707644" cy="763544"/>
          </a:xfrm>
          <a:prstGeom prst="rect">
            <a:avLst/>
          </a:prstGeom>
        </p:spPr>
      </p:pic>
      <p:sp>
        <p:nvSpPr>
          <p:cNvPr id="1756" name="textbox 1756"/>
          <p:cNvSpPr/>
          <p:nvPr/>
        </p:nvSpPr>
        <p:spPr>
          <a:xfrm>
            <a:off x="168264" y="3868817"/>
            <a:ext cx="1398905" cy="4495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247015" indent="-234315" algn="l" rtl="0" eaLnBrk="0">
              <a:lnSpc>
                <a:spcPct val="99000"/>
              </a:lnSpc>
            </a:pP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1.火炬中心统计处</a:t>
            </a:r>
            <a:r>
              <a:rPr sz="1400" kern="0" spc="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系统管理员</a:t>
            </a:r>
            <a:endParaRPr lang="en-US" altLang="en-US" sz="1400" dirty="0"/>
          </a:p>
        </p:txBody>
      </p:sp>
      <p:sp>
        <p:nvSpPr>
          <p:cNvPr id="1758" name="textbox 1758"/>
          <p:cNvSpPr/>
          <p:nvPr/>
        </p:nvSpPr>
        <p:spPr>
          <a:xfrm>
            <a:off x="6925929" y="1999469"/>
            <a:ext cx="1268094" cy="4483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278130" algn="l" rtl="0" eaLnBrk="0">
              <a:lnSpc>
                <a:spcPct val="98000"/>
              </a:lnSpc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科技部门</a:t>
            </a:r>
            <a:endParaRPr lang="en-US" altLang="en-US" sz="1400" dirty="0"/>
          </a:p>
          <a:p>
            <a:pPr marL="12700" algn="l" rtl="0" eaLnBrk="0">
              <a:lnSpc>
                <a:spcPct val="98000"/>
              </a:lnSpc>
              <a:spcBef>
                <a:spcPts val="35"/>
              </a:spcBef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省级统计管理员</a:t>
            </a:r>
            <a:endParaRPr lang="en-US" altLang="en-US" sz="1400" dirty="0"/>
          </a:p>
        </p:txBody>
      </p:sp>
      <p:sp>
        <p:nvSpPr>
          <p:cNvPr id="1760" name="textbox 1760"/>
          <p:cNvSpPr/>
          <p:nvPr/>
        </p:nvSpPr>
        <p:spPr>
          <a:xfrm>
            <a:off x="9657751" y="5374337"/>
            <a:ext cx="1051560" cy="4495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76835" indent="-64770" algn="l" rtl="0" eaLnBrk="0">
              <a:lnSpc>
                <a:spcPct val="99000"/>
              </a:lnSpc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2.国家高新区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统计管理员</a:t>
            </a:r>
            <a:endParaRPr lang="en-US" altLang="en-US" sz="1400" dirty="0"/>
          </a:p>
        </p:txBody>
      </p:sp>
      <p:pic>
        <p:nvPicPr>
          <p:cNvPr id="1762" name="picture 17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8400263" y="3528694"/>
            <a:ext cx="3259047" cy="101536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" name="picture 17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766" name="picture 17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71727"/>
            <a:ext cx="11785092" cy="5428488"/>
          </a:xfrm>
          <a:prstGeom prst="rect">
            <a:avLst/>
          </a:prstGeom>
        </p:spPr>
      </p:pic>
      <p:grpSp>
        <p:nvGrpSpPr>
          <p:cNvPr id="280" name="group 28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76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70" name="textbox 1770"/>
            <p:cNvSpPr/>
            <p:nvPr/>
          </p:nvSpPr>
          <p:spPr>
            <a:xfrm>
              <a:off x="889063" y="129502"/>
              <a:ext cx="105429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省级管理员将</a:t>
              </a:r>
              <a:r>
                <a:rPr sz="2300" b="1" kern="0" spc="-1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2022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年高企分到市、</a:t>
              </a:r>
              <a:r>
                <a:rPr sz="2300" kern="0" spc="2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县、</a:t>
              </a:r>
              <a:r>
                <a:rPr sz="2300" kern="0" spc="40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区、</a:t>
              </a:r>
              <a:r>
                <a:rPr sz="2300" kern="0" spc="2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高新区</a:t>
              </a:r>
              <a:endParaRPr lang="en-US" altLang="en-US" sz="2300" dirty="0"/>
            </a:p>
          </p:txBody>
        </p:sp>
        <p:pic>
          <p:nvPicPr>
            <p:cNvPr id="1772" name="picture 17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774" name="picture 17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776" name="textbox 177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pic>
        <p:nvPicPr>
          <p:cNvPr id="1778" name="picture 17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995064" y="1112049"/>
            <a:ext cx="2317343" cy="1114107"/>
          </a:xfrm>
          <a:prstGeom prst="rect">
            <a:avLst/>
          </a:prstGeom>
        </p:spPr>
      </p:pic>
      <p:graphicFrame>
        <p:nvGraphicFramePr>
          <p:cNvPr id="1780" name="table 1780"/>
          <p:cNvGraphicFramePr>
            <a:graphicFrameLocks noGrp="1"/>
          </p:cNvGraphicFramePr>
          <p:nvPr/>
        </p:nvGraphicFramePr>
        <p:xfrm>
          <a:off x="5943219" y="2040255"/>
          <a:ext cx="1602104" cy="1285240"/>
        </p:xfrm>
        <a:graphic>
          <a:graphicData uri="http://schemas.openxmlformats.org/drawingml/2006/table">
            <a:tbl>
              <a:tblPr/>
              <a:tblGrid>
                <a:gridCol w="1602104"/>
              </a:tblGrid>
              <a:tr h="12788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82" name="picture 17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952744" y="2049779"/>
            <a:ext cx="1583436" cy="1266444"/>
          </a:xfrm>
          <a:prstGeom prst="rect">
            <a:avLst/>
          </a:prstGeom>
        </p:spPr>
      </p:pic>
      <p:sp>
        <p:nvSpPr>
          <p:cNvPr id="1784" name="textbox 1784"/>
          <p:cNvSpPr/>
          <p:nvPr/>
        </p:nvSpPr>
        <p:spPr>
          <a:xfrm>
            <a:off x="3982364" y="1099349"/>
            <a:ext cx="2355214" cy="6051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marL="40005" algn="l" rtl="0" eaLnBrk="0">
              <a:lnSpc>
                <a:spcPct val="76000"/>
              </a:lnSpc>
              <a:spcBef>
                <a:spcPts val="5"/>
              </a:spcBef>
              <a:tabLst>
                <a:tab pos="128270" algn="l"/>
              </a:tabLst>
            </a:pPr>
            <a:r>
              <a:rPr sz="12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1200" b="1" kern="0" spc="-4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200" b="1" kern="0" spc="-4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1200" b="1" kern="0" spc="2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b="1" kern="0" spc="-4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输入以</a:t>
            </a:r>
            <a:r>
              <a:rPr sz="1200" b="1" kern="0" spc="-40" dirty="0">
                <a:ln w="4358" cap="flat" cmpd="sng">
                  <a:solidFill>
                    <a:srgbClr val="FFFF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英文逗号</a:t>
            </a:r>
            <a:r>
              <a:rPr sz="1200" b="1" kern="0" spc="-4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或</a:t>
            </a:r>
            <a:r>
              <a:rPr sz="1200" b="1" kern="0" spc="-40" dirty="0">
                <a:ln w="4358" cap="flat" cmpd="sng">
                  <a:solidFill>
                    <a:srgbClr val="FFFF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空格</a:t>
            </a:r>
            <a:r>
              <a:rPr sz="1200" b="1" kern="0" spc="-4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分隔</a:t>
            </a:r>
            <a:endParaRPr lang="en-US" altLang="en-US" sz="1200" dirty="0"/>
          </a:p>
          <a:p>
            <a:pPr algn="l" rtl="0" eaLnBrk="0">
              <a:lnSpc>
                <a:spcPct val="103000"/>
              </a:lnSpc>
            </a:pPr>
            <a:endParaRPr lang="en-US" altLang="en-US" sz="700" dirty="0"/>
          </a:p>
          <a:p>
            <a:pPr marL="127000" algn="l" rtl="0" eaLnBrk="0">
              <a:lnSpc>
                <a:spcPct val="87000"/>
              </a:lnSpc>
              <a:spcBef>
                <a:spcPts val="5"/>
              </a:spcBef>
            </a:pPr>
            <a:r>
              <a:rPr sz="1200" b="1" kern="0" spc="-3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的</a:t>
            </a:r>
            <a:r>
              <a:rPr sz="1200" b="1" kern="0" spc="-30" dirty="0">
                <a:solidFill>
                  <a:srgbClr val="FFFF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18</a:t>
            </a:r>
            <a:r>
              <a:rPr sz="1200" b="1" kern="0" spc="-30" dirty="0">
                <a:ln w="4358" cap="flat" cmpd="sng">
                  <a:solidFill>
                    <a:srgbClr val="FFFF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位信用代码</a:t>
            </a:r>
            <a:r>
              <a:rPr sz="1200" b="1" kern="0" spc="-3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串进行筛选。</a:t>
            </a:r>
            <a:r>
              <a:rPr sz="1200" b="1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  </a:t>
            </a:r>
            <a:endParaRPr lang="en-US" altLang="en-US" sz="1200" dirty="0"/>
          </a:p>
        </p:txBody>
      </p:sp>
      <p:pic>
        <p:nvPicPr>
          <p:cNvPr id="1786" name="picture 17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293248" y="1404857"/>
            <a:ext cx="27579" cy="265568"/>
          </a:xfrm>
          <a:prstGeom prst="rect">
            <a:avLst/>
          </a:prstGeom>
        </p:spPr>
      </p:pic>
      <p:pic>
        <p:nvPicPr>
          <p:cNvPr id="1788" name="picture 178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165005" y="1112049"/>
            <a:ext cx="157183" cy="238744"/>
          </a:xfrm>
          <a:prstGeom prst="rect">
            <a:avLst/>
          </a:prstGeom>
        </p:spPr>
      </p:pic>
      <p:pic>
        <p:nvPicPr>
          <p:cNvPr id="1790" name="picture 179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995064" y="1310484"/>
            <a:ext cx="27579" cy="75846"/>
          </a:xfrm>
          <a:prstGeom prst="rect">
            <a:avLst/>
          </a:prstGeom>
        </p:spPr>
      </p:pic>
      <p:grpSp>
        <p:nvGrpSpPr>
          <p:cNvPr id="282" name="group 282"/>
          <p:cNvGrpSpPr/>
          <p:nvPr/>
        </p:nvGrpSpPr>
        <p:grpSpPr>
          <a:xfrm rot="21600000">
            <a:off x="7542276" y="1839480"/>
            <a:ext cx="1878786" cy="673468"/>
            <a:chOff x="0" y="0"/>
            <a:chExt cx="1878786" cy="673468"/>
          </a:xfrm>
        </p:grpSpPr>
        <p:pic>
          <p:nvPicPr>
            <p:cNvPr id="1792" name="picture 179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0"/>
              <a:ext cx="1865376" cy="661403"/>
            </a:xfrm>
            <a:prstGeom prst="rect">
              <a:avLst/>
            </a:prstGeom>
          </p:spPr>
        </p:pic>
        <p:sp>
          <p:nvSpPr>
            <p:cNvPr id="1794" name="textbox 1794"/>
            <p:cNvSpPr/>
            <p:nvPr/>
          </p:nvSpPr>
          <p:spPr>
            <a:xfrm>
              <a:off x="508634" y="151688"/>
              <a:ext cx="1176655" cy="42799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5000"/>
                </a:lnSpc>
              </a:pPr>
              <a:endParaRPr lang="en-US" altLang="en-US" sz="100" dirty="0"/>
            </a:p>
            <a:p>
              <a:pPr marL="12700" indent="7620" algn="l" rtl="0" eaLnBrk="0">
                <a:lnSpc>
                  <a:spcPct val="110000"/>
                </a:lnSpc>
              </a:pPr>
              <a:r>
                <a:rPr sz="1200" b="1" kern="0" spc="-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r>
                <a:rPr sz="1200" b="1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200" b="1" kern="0" spc="1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根据</a:t>
              </a:r>
              <a:r>
                <a:rPr sz="1200" b="1" kern="0" spc="-7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认定年份</a:t>
              </a:r>
              <a:r>
                <a:rPr sz="1200" b="1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进行筛选。</a:t>
              </a:r>
              <a:endParaRPr lang="en-US" altLang="en-US" sz="1200" dirty="0"/>
            </a:p>
          </p:txBody>
        </p:sp>
        <p:pic>
          <p:nvPicPr>
            <p:cNvPr id="1796" name="picture 179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454290" y="0"/>
              <a:ext cx="1424495" cy="99491"/>
            </a:xfrm>
            <a:prstGeom prst="rect">
              <a:avLst/>
            </a:prstGeom>
          </p:spPr>
        </p:pic>
        <p:pic>
          <p:nvPicPr>
            <p:cNvPr id="1798" name="picture 179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600000">
              <a:off x="102475" y="111340"/>
              <a:ext cx="336157" cy="295884"/>
            </a:xfrm>
            <a:prstGeom prst="rect">
              <a:avLst/>
            </a:prstGeom>
          </p:spPr>
        </p:pic>
        <p:sp>
          <p:nvSpPr>
            <p:cNvPr id="1800" name="rect"/>
            <p:cNvSpPr/>
            <p:nvPr/>
          </p:nvSpPr>
          <p:spPr>
            <a:xfrm>
              <a:off x="413232" y="630199"/>
              <a:ext cx="58330" cy="43268"/>
            </a:xfrm>
            <a:prstGeom prst="rect">
              <a:avLst/>
            </a:prstGeom>
            <a:solidFill>
              <a:srgbClr val="FF000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284" name="group 284"/>
          <p:cNvGrpSpPr/>
          <p:nvPr/>
        </p:nvGrpSpPr>
        <p:grpSpPr>
          <a:xfrm rot="21600000">
            <a:off x="2687434" y="4960937"/>
            <a:ext cx="1341069" cy="888987"/>
            <a:chOff x="0" y="0"/>
            <a:chExt cx="1341069" cy="888987"/>
          </a:xfrm>
        </p:grpSpPr>
        <p:pic>
          <p:nvPicPr>
            <p:cNvPr id="1802" name="picture 180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600000">
              <a:off x="0" y="0"/>
              <a:ext cx="1341069" cy="888987"/>
            </a:xfrm>
            <a:prstGeom prst="rect">
              <a:avLst/>
            </a:prstGeom>
          </p:spPr>
        </p:pic>
        <p:sp>
          <p:nvSpPr>
            <p:cNvPr id="1804" name="textbox 1804"/>
            <p:cNvSpPr/>
            <p:nvPr/>
          </p:nvSpPr>
          <p:spPr>
            <a:xfrm>
              <a:off x="-12700" y="-12700"/>
              <a:ext cx="1366519" cy="94170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marL="236220" algn="l" rtl="0" eaLnBrk="0">
                <a:lnSpc>
                  <a:spcPct val="94000"/>
                </a:lnSpc>
                <a:spcBef>
                  <a:spcPts val="0"/>
                </a:spcBef>
              </a:pPr>
              <a:r>
                <a:rPr sz="1200" b="1" kern="0" spc="-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sz="1200" b="1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200" b="1" kern="0" spc="1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选择企业。</a:t>
              </a:r>
              <a:endParaRPr lang="en-US" altLang="en-US" sz="1200" dirty="0"/>
            </a:p>
          </p:txBody>
        </p:sp>
        <p:pic>
          <p:nvPicPr>
            <p:cNvPr id="1806" name="picture 180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600000">
              <a:off x="113911" y="832540"/>
              <a:ext cx="51678" cy="56446"/>
            </a:xfrm>
            <a:prstGeom prst="rect">
              <a:avLst/>
            </a:prstGeom>
          </p:spPr>
        </p:pic>
        <p:pic>
          <p:nvPicPr>
            <p:cNvPr id="1808" name="picture 180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600000">
              <a:off x="1275300" y="451654"/>
              <a:ext cx="65768" cy="42369"/>
            </a:xfrm>
            <a:prstGeom prst="rect">
              <a:avLst/>
            </a:prstGeom>
          </p:spPr>
        </p:pic>
      </p:grpSp>
      <p:grpSp>
        <p:nvGrpSpPr>
          <p:cNvPr id="286" name="group 286"/>
          <p:cNvGrpSpPr/>
          <p:nvPr/>
        </p:nvGrpSpPr>
        <p:grpSpPr>
          <a:xfrm rot="21600000">
            <a:off x="7189037" y="5072481"/>
            <a:ext cx="1655966" cy="673468"/>
            <a:chOff x="0" y="0"/>
            <a:chExt cx="1655966" cy="673468"/>
          </a:xfrm>
        </p:grpSpPr>
        <p:pic>
          <p:nvPicPr>
            <p:cNvPr id="1810" name="picture 18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600000">
              <a:off x="0" y="0"/>
              <a:ext cx="1655966" cy="673468"/>
            </a:xfrm>
            <a:prstGeom prst="rect">
              <a:avLst/>
            </a:prstGeom>
          </p:spPr>
        </p:pic>
        <p:sp>
          <p:nvSpPr>
            <p:cNvPr id="1812" name="textbox 1812"/>
            <p:cNvSpPr/>
            <p:nvPr/>
          </p:nvSpPr>
          <p:spPr>
            <a:xfrm>
              <a:off x="-12700" y="-12700"/>
              <a:ext cx="1681479" cy="72580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1000" dirty="0"/>
            </a:p>
            <a:p>
              <a:pPr marL="310515" indent="1905" algn="l" rtl="0" eaLnBrk="0">
                <a:lnSpc>
                  <a:spcPct val="110000"/>
                </a:lnSpc>
              </a:pPr>
              <a:r>
                <a:rPr sz="1200" b="1" kern="0" spc="-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r>
                <a:rPr sz="1200" b="1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200" b="1" kern="0" spc="1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选中企业进行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批量分县区。</a:t>
              </a:r>
              <a:endParaRPr lang="en-US" altLang="en-US" sz="1200" dirty="0"/>
            </a:p>
          </p:txBody>
        </p:sp>
      </p:grpSp>
      <p:pic>
        <p:nvPicPr>
          <p:cNvPr id="1814" name="picture 18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4033944" y="1112049"/>
            <a:ext cx="2112558" cy="27579"/>
          </a:xfrm>
          <a:prstGeom prst="rect">
            <a:avLst/>
          </a:prstGeom>
        </p:spPr>
      </p:pic>
      <p:pic>
        <p:nvPicPr>
          <p:cNvPr id="1816" name="picture 18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6297147" y="1691467"/>
            <a:ext cx="27579" cy="80558"/>
          </a:xfrm>
          <a:prstGeom prst="rect">
            <a:avLst/>
          </a:prstGeom>
        </p:spPr>
      </p:pic>
      <p:pic>
        <p:nvPicPr>
          <p:cNvPr id="1818" name="picture 18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995064" y="1221211"/>
            <a:ext cx="27579" cy="8055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0" name="picture 18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822" name="picture 18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65632"/>
            <a:ext cx="11785092" cy="5446775"/>
          </a:xfrm>
          <a:prstGeom prst="rect">
            <a:avLst/>
          </a:prstGeom>
        </p:spPr>
      </p:pic>
      <p:grpSp>
        <p:nvGrpSpPr>
          <p:cNvPr id="288" name="group 28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82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26" name="textbox 1826"/>
            <p:cNvSpPr/>
            <p:nvPr/>
          </p:nvSpPr>
          <p:spPr>
            <a:xfrm>
              <a:off x="889063" y="129502"/>
              <a:ext cx="87141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6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高新区管理</a:t>
              </a:r>
              <a:r>
                <a:rPr sz="2300" kern="0" spc="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员新增</a:t>
              </a:r>
              <a:r>
                <a:rPr sz="2300" b="1" kern="0" spc="5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2022</a:t>
              </a:r>
              <a:r>
                <a:rPr sz="2300" kern="0" spc="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年入统非高企</a:t>
              </a:r>
              <a:endParaRPr lang="en-US" altLang="en-US" sz="2300" dirty="0"/>
            </a:p>
          </p:txBody>
        </p:sp>
        <p:pic>
          <p:nvPicPr>
            <p:cNvPr id="1828" name="picture 18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830" name="picture 18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832" name="textbox 183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290" name="group 290"/>
          <p:cNvGrpSpPr/>
          <p:nvPr/>
        </p:nvGrpSpPr>
        <p:grpSpPr>
          <a:xfrm rot="21600000">
            <a:off x="10043743" y="1801507"/>
            <a:ext cx="1393546" cy="776096"/>
            <a:chOff x="0" y="0"/>
            <a:chExt cx="1393546" cy="776096"/>
          </a:xfrm>
        </p:grpSpPr>
        <p:pic>
          <p:nvPicPr>
            <p:cNvPr id="1834" name="picture 18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393546" cy="776096"/>
            </a:xfrm>
            <a:prstGeom prst="rect">
              <a:avLst/>
            </a:prstGeom>
          </p:spPr>
        </p:pic>
        <p:sp>
          <p:nvSpPr>
            <p:cNvPr id="1836" name="textbox 1836"/>
            <p:cNvSpPr/>
            <p:nvPr/>
          </p:nvSpPr>
          <p:spPr>
            <a:xfrm>
              <a:off x="-12700" y="-12700"/>
              <a:ext cx="1419225" cy="8286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8000"/>
                </a:lnSpc>
              </a:pPr>
              <a:endParaRPr lang="en-US" altLang="en-US" sz="100" dirty="0"/>
            </a:p>
            <a:p>
              <a:pPr marL="254000" algn="l" rtl="0" eaLnBrk="0">
                <a:lnSpc>
                  <a:spcPct val="110000"/>
                </a:lnSpc>
              </a:pP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高新区管理员</a:t>
              </a:r>
              <a:r>
                <a:rPr sz="12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</a:t>
              </a:r>
              <a:r>
                <a:rPr sz="1200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数据管理界面</a:t>
              </a:r>
              <a:endParaRPr lang="en-US" altLang="en-US" sz="1200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21600000">
            <a:off x="480059" y="1844827"/>
            <a:ext cx="5521452" cy="3816832"/>
            <a:chOff x="0" y="0"/>
            <a:chExt cx="5521452" cy="3816832"/>
          </a:xfrm>
        </p:grpSpPr>
        <p:sp>
          <p:nvSpPr>
            <p:cNvPr id="204" name="rect"/>
            <p:cNvSpPr/>
            <p:nvPr/>
          </p:nvSpPr>
          <p:spPr>
            <a:xfrm>
              <a:off x="0" y="0"/>
              <a:ext cx="5521452" cy="3816832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6" name="rect"/>
            <p:cNvSpPr/>
            <p:nvPr/>
          </p:nvSpPr>
          <p:spPr>
            <a:xfrm>
              <a:off x="184404" y="157086"/>
              <a:ext cx="5155691" cy="1158862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8" name="rect"/>
            <p:cNvSpPr/>
            <p:nvPr/>
          </p:nvSpPr>
          <p:spPr>
            <a:xfrm>
              <a:off x="181356" y="2515336"/>
              <a:ext cx="5158740" cy="1080516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0" name="rect"/>
            <p:cNvSpPr/>
            <p:nvPr/>
          </p:nvSpPr>
          <p:spPr>
            <a:xfrm>
              <a:off x="181356" y="1506448"/>
              <a:ext cx="5152643" cy="803440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2" name="textbox 212"/>
            <p:cNvSpPr/>
            <p:nvPr/>
          </p:nvSpPr>
          <p:spPr>
            <a:xfrm>
              <a:off x="297842" y="285479"/>
              <a:ext cx="5053329" cy="324866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61000"/>
                </a:lnSpc>
              </a:pPr>
              <a:endParaRPr lang="en-US" altLang="en-US" sz="100" dirty="0"/>
            </a:p>
            <a:p>
              <a:pPr marL="20320" indent="20955" algn="l" rtl="0" eaLnBrk="0">
                <a:lnSpc>
                  <a:spcPct val="99000"/>
                </a:lnSpc>
              </a:pPr>
              <a:r>
                <a:rPr sz="2000" kern="0" spc="-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r>
                <a:rPr sz="2000" kern="0" spc="-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2000" kern="0" spc="1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按行政区划级别</a:t>
              </a:r>
              <a:r>
                <a:rPr sz="2000" kern="0" spc="-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 实行多级、</a:t>
              </a:r>
              <a:r>
                <a:rPr sz="2000" kern="0" spc="1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逐级管理。</a:t>
              </a:r>
              <a:r>
                <a:rPr sz="20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</a:t>
              </a: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一般由</a:t>
              </a:r>
              <a:r>
                <a:rPr sz="2000" kern="0" spc="-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县区</a:t>
              </a: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级管理员组织调查单位上报数据，</a:t>
              </a:r>
              <a:r>
                <a:rPr sz="20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并对其答疑解惑。</a:t>
              </a:r>
              <a:endParaRPr lang="en-US" altLang="en-US" sz="2000" dirty="0"/>
            </a:p>
            <a:p>
              <a:pPr algn="l" rtl="0" eaLnBrk="0">
                <a:lnSpc>
                  <a:spcPct val="11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3000"/>
                </a:lnSpc>
              </a:pPr>
              <a:endParaRPr lang="en-US" altLang="en-US" sz="1000" dirty="0"/>
            </a:p>
            <a:p>
              <a:pPr marL="20955" algn="l" rtl="0" eaLnBrk="0">
                <a:lnSpc>
                  <a:spcPct val="98000"/>
                </a:lnSpc>
                <a:spcBef>
                  <a:spcPts val="610"/>
                </a:spcBef>
              </a:pPr>
              <a:r>
                <a:rPr sz="2000" kern="0" spc="-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sz="20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2000" kern="0" spc="1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只能在填报时间段内填报、</a:t>
              </a:r>
              <a:r>
                <a:rPr sz="2000" kern="0" spc="1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修改和提交      </a:t>
              </a: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数据。</a:t>
              </a:r>
              <a:endParaRPr lang="en-US" altLang="en-US" sz="2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4000"/>
                </a:lnSpc>
              </a:pPr>
              <a:endParaRPr lang="en-US" altLang="en-US" sz="400" dirty="0"/>
            </a:p>
            <a:p>
              <a:pPr marL="12700" indent="4445" algn="l" rtl="0" eaLnBrk="0">
                <a:lnSpc>
                  <a:spcPct val="102000"/>
                </a:lnSpc>
                <a:spcBef>
                  <a:spcPts val="5"/>
                </a:spcBef>
              </a:pPr>
              <a:r>
                <a:rPr sz="1800" kern="0" spc="-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r>
                <a:rPr sz="18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800" kern="0" spc="2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8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数据检查提示分“错误”与“警告”。</a:t>
              </a:r>
              <a:r>
                <a:rPr sz="1800" kern="0" spc="1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8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错误信   </a:t>
              </a:r>
              <a:r>
                <a:rPr sz="2000" kern="0" spc="-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息必须修改； 警告信息需要填写说明， 并由    </a:t>
              </a: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上级管理员审核。</a:t>
              </a:r>
              <a:endParaRPr lang="en-US" altLang="en-US" sz="2000" dirty="0"/>
            </a:p>
          </p:txBody>
        </p:sp>
      </p:grpSp>
      <p:grpSp>
        <p:nvGrpSpPr>
          <p:cNvPr id="34" name="group 34"/>
          <p:cNvGrpSpPr/>
          <p:nvPr/>
        </p:nvGrpSpPr>
        <p:grpSpPr>
          <a:xfrm rot="21600000">
            <a:off x="6312027" y="1844827"/>
            <a:ext cx="5421592" cy="3816832"/>
            <a:chOff x="0" y="0"/>
            <a:chExt cx="5421592" cy="3816832"/>
          </a:xfrm>
        </p:grpSpPr>
        <p:sp>
          <p:nvSpPr>
            <p:cNvPr id="214" name="rect"/>
            <p:cNvSpPr/>
            <p:nvPr/>
          </p:nvSpPr>
          <p:spPr>
            <a:xfrm>
              <a:off x="0" y="0"/>
              <a:ext cx="5421592" cy="3816832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6" name="rect"/>
            <p:cNvSpPr/>
            <p:nvPr/>
          </p:nvSpPr>
          <p:spPr>
            <a:xfrm>
              <a:off x="149732" y="1134592"/>
              <a:ext cx="5157915" cy="1330896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8" name="rect"/>
            <p:cNvSpPr/>
            <p:nvPr/>
          </p:nvSpPr>
          <p:spPr>
            <a:xfrm>
              <a:off x="149732" y="142468"/>
              <a:ext cx="5155692" cy="794004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0" name="rect"/>
            <p:cNvSpPr/>
            <p:nvPr/>
          </p:nvSpPr>
          <p:spPr>
            <a:xfrm>
              <a:off x="149732" y="2664295"/>
              <a:ext cx="5140452" cy="997750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2" name="textbox 222"/>
            <p:cNvSpPr/>
            <p:nvPr/>
          </p:nvSpPr>
          <p:spPr>
            <a:xfrm>
              <a:off x="256713" y="242595"/>
              <a:ext cx="4855209" cy="324421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4000"/>
                </a:lnSpc>
              </a:pPr>
              <a:endParaRPr lang="en-US" altLang="en-US" sz="100" dirty="0"/>
            </a:p>
            <a:p>
              <a:pPr marL="17145" indent="-5080" algn="l" rtl="0" eaLnBrk="0">
                <a:lnSpc>
                  <a:spcPct val="98000"/>
                </a:lnSpc>
              </a:pPr>
              <a:r>
                <a:rPr sz="2000" kern="0" spc="-8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4</a:t>
              </a:r>
              <a:r>
                <a:rPr sz="2000" kern="0" spc="-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2000" kern="0" spc="1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数据提交后， 必</a:t>
              </a:r>
              <a:r>
                <a:rPr sz="2000" kern="0" spc="-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须由上级管理员打回，    </a:t>
              </a: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才能修改。</a:t>
              </a:r>
              <a:endParaRPr lang="en-US" altLang="en-US" sz="2000" dirty="0"/>
            </a:p>
            <a:p>
              <a:pPr algn="l" rtl="0" eaLnBrk="0">
                <a:lnSpc>
                  <a:spcPct val="185000"/>
                </a:lnSpc>
              </a:pPr>
              <a:endParaRPr lang="en-US" altLang="en-US" sz="1000" dirty="0"/>
            </a:p>
            <a:p>
              <a:pPr marL="20320" indent="5080" algn="l" rtl="0" eaLnBrk="0">
                <a:lnSpc>
                  <a:spcPct val="99000"/>
                </a:lnSpc>
                <a:spcBef>
                  <a:spcPts val="605"/>
                </a:spcBef>
              </a:pPr>
              <a:r>
                <a:rPr sz="2000" kern="0" spc="-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5</a:t>
              </a:r>
              <a:r>
                <a:rPr sz="20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2000" kern="0" spc="3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网页打印报表， 必须按提示将火炬</a:t>
              </a:r>
              <a:r>
                <a:rPr sz="2000" kern="0" spc="-7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水印</a:t>
              </a:r>
              <a:r>
                <a:rPr sz="20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</a:t>
              </a: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打印出来， </a:t>
              </a:r>
              <a:r>
                <a:rPr sz="2000" kern="0" spc="-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科技企业孵化器</a:t>
              </a: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和</a:t>
              </a:r>
              <a:r>
                <a:rPr sz="2000" kern="0" spc="-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众创空间</a:t>
              </a: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</a:t>
              </a:r>
              <a:r>
                <a:rPr sz="20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需要上传盖章纸质报表</a:t>
              </a:r>
              <a:r>
                <a:rPr sz="2000" kern="0" spc="-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封面扫描件</a:t>
              </a: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 不需要</a:t>
              </a:r>
              <a:r>
                <a:rPr sz="20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再报送纸质件。</a:t>
              </a:r>
              <a:endParaRPr lang="en-US" altLang="en-US" sz="2000" dirty="0"/>
            </a:p>
            <a:p>
              <a:pPr algn="l" rtl="0" eaLnBrk="0">
                <a:lnSpc>
                  <a:spcPct val="12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2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500" dirty="0"/>
            </a:p>
            <a:p>
              <a:pPr marL="39370" indent="2540" algn="l" rtl="0" eaLnBrk="0">
                <a:lnSpc>
                  <a:spcPct val="98000"/>
                </a:lnSpc>
                <a:spcBef>
                  <a:spcPts val="0"/>
                </a:spcBef>
              </a:pPr>
              <a:r>
                <a:rPr sz="2000" kern="0" spc="-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6</a:t>
              </a:r>
              <a:r>
                <a:rPr sz="20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2000" kern="0" spc="1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各类统计项目的功能操作基本一致， 主  </a:t>
              </a:r>
              <a:r>
                <a:rPr sz="2000" kern="0" spc="-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要在于填报指标、</a:t>
              </a:r>
              <a:r>
                <a:rPr sz="2000" kern="0" spc="1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</a:t>
              </a:r>
              <a:r>
                <a:rPr sz="2000" kern="0" spc="-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检查平衡关系不同。</a:t>
              </a:r>
              <a:endParaRPr lang="en-US" altLang="en-US" sz="2000" dirty="0"/>
            </a:p>
          </p:txBody>
        </p:sp>
      </p:grpSp>
      <p:grpSp>
        <p:nvGrpSpPr>
          <p:cNvPr id="36" name="group 3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22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6" name="textbox 226"/>
            <p:cNvSpPr/>
            <p:nvPr/>
          </p:nvSpPr>
          <p:spPr>
            <a:xfrm>
              <a:off x="889063" y="126327"/>
              <a:ext cx="21101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200" kern="0" spc="-1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</a:t>
              </a:r>
              <a:r>
                <a:rPr sz="2200" kern="0" spc="1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200" kern="0" spc="-1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调查单位</a:t>
              </a:r>
              <a:endParaRPr lang="en-US" altLang="en-US" sz="2200" dirty="0"/>
            </a:p>
          </p:txBody>
        </p:sp>
        <p:pic>
          <p:nvPicPr>
            <p:cNvPr id="228" name="picture 2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230" name="picture 2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232" name="textbox 23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234" name="textbox 234"/>
          <p:cNvSpPr/>
          <p:nvPr/>
        </p:nvSpPr>
        <p:spPr>
          <a:xfrm>
            <a:off x="487019" y="1000594"/>
            <a:ext cx="2112010" cy="461644"/>
          </a:xfrm>
          <a:prstGeom prst="rect">
            <a:avLst/>
          </a:prstGeom>
          <a:solidFill>
            <a:srgbClr val="009644">
              <a:alpha val="5019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</a:pPr>
            <a:endParaRPr lang="en-US" altLang="en-US" sz="400" dirty="0"/>
          </a:p>
          <a:p>
            <a:pPr marL="123190" algn="l" rtl="0" eaLnBrk="0">
              <a:lnSpc>
                <a:spcPct val="98000"/>
              </a:lnSpc>
              <a:spcBef>
                <a:spcPts val="5"/>
              </a:spcBef>
            </a:pPr>
            <a:r>
              <a:rPr sz="2300" kern="0" spc="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注意事项</a:t>
            </a:r>
            <a:endParaRPr lang="en-US" altLang="en-US" sz="23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8" name="picture 18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840" name="picture 18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96112"/>
            <a:ext cx="11785092" cy="5446775"/>
          </a:xfrm>
          <a:prstGeom prst="rect">
            <a:avLst/>
          </a:prstGeom>
        </p:spPr>
      </p:pic>
      <p:grpSp>
        <p:nvGrpSpPr>
          <p:cNvPr id="292" name="group 292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84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44" name="textbox 1844"/>
            <p:cNvSpPr/>
            <p:nvPr/>
          </p:nvSpPr>
          <p:spPr>
            <a:xfrm>
              <a:off x="889063" y="129502"/>
              <a:ext cx="87141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6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高新区管理</a:t>
              </a:r>
              <a:r>
                <a:rPr sz="2300" kern="0" spc="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员新增</a:t>
              </a:r>
              <a:r>
                <a:rPr sz="2300" b="1" kern="0" spc="5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2022</a:t>
              </a:r>
              <a:r>
                <a:rPr sz="2300" kern="0" spc="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年入统非高企</a:t>
              </a:r>
              <a:endParaRPr lang="en-US" altLang="en-US" sz="2300" dirty="0"/>
            </a:p>
          </p:txBody>
        </p:sp>
        <p:pic>
          <p:nvPicPr>
            <p:cNvPr id="1846" name="picture 18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848" name="picture 18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850" name="textbox 185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2" name="picture 18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854" name="picture 18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96111"/>
            <a:ext cx="11785092" cy="5463540"/>
          </a:xfrm>
          <a:prstGeom prst="rect">
            <a:avLst/>
          </a:prstGeom>
        </p:spPr>
      </p:pic>
      <p:grpSp>
        <p:nvGrpSpPr>
          <p:cNvPr id="294" name="group 29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856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58" name="textbox 1858"/>
            <p:cNvSpPr/>
            <p:nvPr/>
          </p:nvSpPr>
          <p:spPr>
            <a:xfrm>
              <a:off x="889063" y="129502"/>
              <a:ext cx="87141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6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高新区管理</a:t>
              </a:r>
              <a:r>
                <a:rPr sz="2300" kern="0" spc="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员新增</a:t>
              </a:r>
              <a:r>
                <a:rPr sz="2300" b="1" kern="0" spc="5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2022</a:t>
              </a:r>
              <a:r>
                <a:rPr sz="2300" kern="0" spc="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年入统非高企</a:t>
              </a:r>
              <a:endParaRPr lang="en-US" altLang="en-US" sz="2300" dirty="0"/>
            </a:p>
          </p:txBody>
        </p:sp>
        <p:pic>
          <p:nvPicPr>
            <p:cNvPr id="1860" name="picture 18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862" name="picture 18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864" name="textbox 1864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6" name="picture 18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868" name="picture 1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896112"/>
            <a:ext cx="11785092" cy="5378195"/>
          </a:xfrm>
          <a:prstGeom prst="rect">
            <a:avLst/>
          </a:prstGeom>
        </p:spPr>
      </p:pic>
      <p:grpSp>
        <p:nvGrpSpPr>
          <p:cNvPr id="296" name="group 29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87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72" name="textbox 1872"/>
            <p:cNvSpPr/>
            <p:nvPr/>
          </p:nvSpPr>
          <p:spPr>
            <a:xfrm>
              <a:off x="889063" y="129502"/>
              <a:ext cx="10289540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孵化器省级管理员新增和注册孵化器（机构帐号）</a:t>
              </a:r>
              <a:endParaRPr lang="en-US" altLang="en-US" sz="2300" dirty="0"/>
            </a:p>
          </p:txBody>
        </p:sp>
        <p:pic>
          <p:nvPicPr>
            <p:cNvPr id="1874" name="picture 18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876" name="picture 187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878" name="textbox 187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298" name="group 298"/>
          <p:cNvGrpSpPr/>
          <p:nvPr/>
        </p:nvGrpSpPr>
        <p:grpSpPr>
          <a:xfrm rot="21600000">
            <a:off x="7327239" y="5000472"/>
            <a:ext cx="2237840" cy="1045336"/>
            <a:chOff x="0" y="0"/>
            <a:chExt cx="2237840" cy="1045336"/>
          </a:xfrm>
        </p:grpSpPr>
        <p:pic>
          <p:nvPicPr>
            <p:cNvPr id="1880" name="picture 18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12344" y="0"/>
              <a:ext cx="2225495" cy="1045336"/>
            </a:xfrm>
            <a:prstGeom prst="rect">
              <a:avLst/>
            </a:prstGeom>
          </p:spPr>
        </p:pic>
        <p:sp>
          <p:nvSpPr>
            <p:cNvPr id="1882" name="textbox 1882"/>
            <p:cNvSpPr/>
            <p:nvPr/>
          </p:nvSpPr>
          <p:spPr>
            <a:xfrm>
              <a:off x="-12700" y="-12700"/>
              <a:ext cx="2263775" cy="10985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</a:pPr>
              <a:endParaRPr lang="en-US" altLang="en-US" sz="800" dirty="0"/>
            </a:p>
            <a:p>
              <a:pPr marL="245110" algn="l" rtl="0" eaLnBrk="0">
                <a:lnSpc>
                  <a:spcPct val="95000"/>
                </a:lnSpc>
                <a:spcBef>
                  <a:spcPts val="5"/>
                </a:spcBef>
              </a:pP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新增孵化器时，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会自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动向火</a:t>
              </a:r>
              <a:endParaRPr lang="en-US" altLang="en-US" sz="1200" dirty="0"/>
            </a:p>
            <a:p>
              <a:pPr marL="76835" indent="166370" algn="l" rtl="0" eaLnBrk="0">
                <a:lnSpc>
                  <a:spcPct val="110000"/>
                </a:lnSpc>
                <a:spcBef>
                  <a:spcPts val="435"/>
                </a:spcBef>
                <a:tabLst>
                  <a:tab pos="244475" algn="l"/>
                </a:tabLst>
              </a:pP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炬中心单点登录平台注册</a:t>
              </a:r>
              <a:r>
                <a:rPr sz="1200" b="1" kern="0" spc="0" dirty="0">
                  <a:ln w="4358" cap="flat" cmpd="sng">
                    <a:solidFill>
                      <a:srgbClr val="FFC0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C0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机</a:t>
              </a:r>
              <a:r>
                <a:rPr sz="1200" b="1" kern="0" spc="0" dirty="0">
                  <a:solidFill>
                    <a:srgbClr val="FFC0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</a:t>
              </a:r>
              <a:r>
                <a:rPr sz="1200" kern="0" spc="0" dirty="0">
                  <a:solidFill>
                    <a:srgbClr val="FFC0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b="1" kern="0" spc="-60" dirty="0">
                  <a:ln w="4358" cap="flat" cmpd="sng">
                    <a:solidFill>
                      <a:srgbClr val="FFC0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C0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构帐号</a:t>
              </a:r>
              <a:r>
                <a:rPr sz="1200" b="1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</a:t>
              </a:r>
              <a:r>
                <a:rPr sz="1200" b="1" kern="0" spc="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若不成功，</a:t>
              </a:r>
              <a:r>
                <a:rPr sz="1200" b="1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6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可用</a:t>
              </a:r>
              <a:r>
                <a:rPr sz="1200" b="1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此</a:t>
              </a:r>
              <a:endParaRPr lang="en-US" altLang="en-US" sz="1200" dirty="0"/>
            </a:p>
            <a:p>
              <a:pPr algn="l" rtl="0" eaLnBrk="0">
                <a:lnSpc>
                  <a:spcPct val="118000"/>
                </a:lnSpc>
              </a:pPr>
              <a:endParaRPr lang="en-US" altLang="en-US" sz="300" dirty="0"/>
            </a:p>
            <a:p>
              <a:pPr marL="245110" algn="l" rtl="0" eaLnBrk="0">
                <a:lnSpc>
                  <a:spcPct val="95000"/>
                </a:lnSpc>
                <a:spcBef>
                  <a:spcPts val="0"/>
                </a:spcBef>
              </a:pP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再次注册。</a:t>
              </a:r>
              <a:endParaRPr lang="en-US" altLang="en-US" sz="1200" dirty="0"/>
            </a:p>
          </p:txBody>
        </p:sp>
        <p:pic>
          <p:nvPicPr>
            <p:cNvPr id="1884" name="picture 188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606442"/>
              <a:ext cx="64573" cy="55857"/>
            </a:xfrm>
            <a:prstGeom prst="rect">
              <a:avLst/>
            </a:prstGeom>
          </p:spPr>
        </p:pic>
        <p:pic>
          <p:nvPicPr>
            <p:cNvPr id="1886" name="picture 188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2181369" y="0"/>
              <a:ext cx="56470" cy="49486"/>
            </a:xfrm>
            <a:prstGeom prst="rect">
              <a:avLst/>
            </a:prstGeom>
          </p:spPr>
        </p:pic>
        <p:pic>
          <p:nvPicPr>
            <p:cNvPr id="1888" name="picture 188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2192279" y="984927"/>
              <a:ext cx="45561" cy="60409"/>
            </a:xfrm>
            <a:prstGeom prst="rect">
              <a:avLst/>
            </a:prstGeom>
          </p:spPr>
        </p:pic>
      </p:grpSp>
      <p:grpSp>
        <p:nvGrpSpPr>
          <p:cNvPr id="300" name="group 300"/>
          <p:cNvGrpSpPr/>
          <p:nvPr/>
        </p:nvGrpSpPr>
        <p:grpSpPr>
          <a:xfrm rot="21600000">
            <a:off x="9755707" y="5247385"/>
            <a:ext cx="2041628" cy="900429"/>
            <a:chOff x="0" y="0"/>
            <a:chExt cx="2041628" cy="900429"/>
          </a:xfrm>
        </p:grpSpPr>
        <p:pic>
          <p:nvPicPr>
            <p:cNvPr id="1890" name="picture 189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13132" y="11143"/>
              <a:ext cx="2016252" cy="889286"/>
            </a:xfrm>
            <a:prstGeom prst="rect">
              <a:avLst/>
            </a:prstGeom>
          </p:spPr>
        </p:pic>
        <p:sp>
          <p:nvSpPr>
            <p:cNvPr id="1892" name="textbox 1892"/>
            <p:cNvSpPr/>
            <p:nvPr/>
          </p:nvSpPr>
          <p:spPr>
            <a:xfrm>
              <a:off x="-12700" y="224071"/>
              <a:ext cx="2067560" cy="7080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lang="en-US" altLang="en-US" sz="400" dirty="0"/>
            </a:p>
            <a:p>
              <a:pPr marL="121920" algn="l" rtl="0" eaLnBrk="0">
                <a:lnSpc>
                  <a:spcPct val="76000"/>
                </a:lnSpc>
                <a:spcBef>
                  <a:spcPts val="0"/>
                </a:spcBef>
                <a:tabLst>
                  <a:tab pos="2054225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b="1" kern="0" spc="-12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上传盖章纸质报表</a:t>
              </a:r>
              <a:r>
                <a:rPr sz="1200" b="1" kern="0" spc="-121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封面</a:t>
              </a:r>
              <a:r>
                <a:rPr sz="1200" b="1" kern="0" spc="-12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扫</a:t>
              </a:r>
              <a:r>
                <a:rPr sz="1200" b="1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endParaRPr lang="en-US" altLang="en-US" sz="1200" dirty="0"/>
            </a:p>
            <a:p>
              <a:pPr marL="40005" algn="l" rtl="0" eaLnBrk="0">
                <a:lnSpc>
                  <a:spcPct val="88000"/>
                </a:lnSpc>
                <a:spcBef>
                  <a:spcPts val="885"/>
                </a:spcBef>
                <a:tabLst>
                  <a:tab pos="120650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描件，</a:t>
              </a:r>
              <a:r>
                <a:rPr sz="1200" b="1" kern="0" spc="1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在此查看并审核扫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</a:t>
              </a:r>
              <a:endParaRPr lang="en-US" altLang="en-US" sz="1200" dirty="0"/>
            </a:p>
            <a:p>
              <a:pPr algn="l" rtl="0" eaLnBrk="0">
                <a:lnSpc>
                  <a:spcPct val="121000"/>
                </a:lnSpc>
              </a:pPr>
              <a:endParaRPr lang="en-US" altLang="en-US" sz="300" dirty="0"/>
            </a:p>
            <a:p>
              <a:pPr marL="12700" algn="l" rtl="0" eaLnBrk="0">
                <a:lnSpc>
                  <a:spcPct val="99000"/>
                </a:lnSpc>
                <a:spcBef>
                  <a:spcPts val="5"/>
                </a:spcBef>
                <a:tabLst>
                  <a:tab pos="120650" algn="l"/>
                </a:tabLst>
              </a:pPr>
              <a:r>
                <a:rPr sz="11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1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描件。</a:t>
              </a:r>
              <a:r>
                <a:rPr sz="1100" b="1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                                     </a:t>
              </a:r>
              <a:endParaRPr lang="en-US" altLang="en-US" sz="1100" dirty="0"/>
            </a:p>
          </p:txBody>
        </p:sp>
        <p:pic>
          <p:nvPicPr>
            <p:cNvPr id="1894" name="picture 189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2011505" y="590024"/>
              <a:ext cx="27578" cy="163464"/>
            </a:xfrm>
            <a:prstGeom prst="rect">
              <a:avLst/>
            </a:prstGeom>
          </p:spPr>
        </p:pic>
        <p:pic>
          <p:nvPicPr>
            <p:cNvPr id="1896" name="picture 189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0" y="536232"/>
              <a:ext cx="27578" cy="163464"/>
            </a:xfrm>
            <a:prstGeom prst="rect">
              <a:avLst/>
            </a:prstGeom>
          </p:spPr>
        </p:pic>
        <p:pic>
          <p:nvPicPr>
            <p:cNvPr id="1898" name="picture 189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600000">
              <a:off x="0" y="236771"/>
              <a:ext cx="2041628" cy="299460"/>
            </a:xfrm>
            <a:prstGeom prst="rect">
              <a:avLst/>
            </a:prstGeom>
          </p:spPr>
        </p:pic>
        <p:pic>
          <p:nvPicPr>
            <p:cNvPr id="1900" name="picture 190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600000">
              <a:off x="207307" y="0"/>
              <a:ext cx="1719252" cy="266529"/>
            </a:xfrm>
            <a:prstGeom prst="rect">
              <a:avLst/>
            </a:prstGeom>
          </p:spPr>
        </p:pic>
        <p:pic>
          <p:nvPicPr>
            <p:cNvPr id="1902" name="picture 190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600000">
              <a:off x="0" y="415180"/>
              <a:ext cx="27578" cy="80558"/>
            </a:xfrm>
            <a:prstGeom prst="rect">
              <a:avLst/>
            </a:prstGeom>
          </p:spPr>
        </p:pic>
      </p:grpSp>
      <p:grpSp>
        <p:nvGrpSpPr>
          <p:cNvPr id="302" name="group 302"/>
          <p:cNvGrpSpPr/>
          <p:nvPr/>
        </p:nvGrpSpPr>
        <p:grpSpPr>
          <a:xfrm rot="21600000">
            <a:off x="9179648" y="1976145"/>
            <a:ext cx="2175764" cy="588746"/>
            <a:chOff x="0" y="0"/>
            <a:chExt cx="2175764" cy="588746"/>
          </a:xfrm>
        </p:grpSpPr>
        <p:pic>
          <p:nvPicPr>
            <p:cNvPr id="1904" name="picture 190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600000">
              <a:off x="13118" y="12674"/>
              <a:ext cx="2150364" cy="576071"/>
            </a:xfrm>
            <a:prstGeom prst="rect">
              <a:avLst/>
            </a:prstGeom>
          </p:spPr>
        </p:pic>
        <p:sp>
          <p:nvSpPr>
            <p:cNvPr id="1906" name="textbox 1906"/>
            <p:cNvSpPr/>
            <p:nvPr/>
          </p:nvSpPr>
          <p:spPr>
            <a:xfrm>
              <a:off x="-12700" y="115646"/>
              <a:ext cx="1816735" cy="42164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5000"/>
                </a:lnSpc>
              </a:pPr>
              <a:endParaRPr lang="en-US" altLang="en-US" sz="100" dirty="0"/>
            </a:p>
            <a:p>
              <a:pPr marL="38100" algn="l" rtl="0" eaLnBrk="0">
                <a:lnSpc>
                  <a:spcPct val="95000"/>
                </a:lnSpc>
                <a:tabLst>
                  <a:tab pos="121285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可以按帐号规则新增孵</a:t>
              </a:r>
              <a:r>
                <a:rPr sz="1200" b="1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</a:t>
              </a:r>
              <a:endParaRPr lang="en-US" altLang="en-US" sz="1200" dirty="0"/>
            </a:p>
            <a:p>
              <a:pPr marL="12700" algn="l" rtl="0" eaLnBrk="0">
                <a:lnSpc>
                  <a:spcPts val="1540"/>
                </a:lnSpc>
                <a:spcBef>
                  <a:spcPts val="205"/>
                </a:spcBef>
                <a:tabLst>
                  <a:tab pos="119380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化器（机构帐号）。</a:t>
              </a:r>
              <a:r>
                <a:rPr sz="1200" b="1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  </a:t>
              </a:r>
              <a:endParaRPr lang="en-US" altLang="en-US" sz="1200" dirty="0"/>
            </a:p>
          </p:txBody>
        </p:sp>
        <p:pic>
          <p:nvPicPr>
            <p:cNvPr id="1908" name="picture 190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600000">
              <a:off x="1726920" y="183667"/>
              <a:ext cx="25400" cy="76200"/>
            </a:xfrm>
            <a:prstGeom prst="rect">
              <a:avLst/>
            </a:prstGeom>
          </p:spPr>
        </p:pic>
        <p:pic>
          <p:nvPicPr>
            <p:cNvPr id="1910" name="picture 191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600000">
              <a:off x="0" y="170929"/>
              <a:ext cx="25400" cy="76200"/>
            </a:xfrm>
            <a:prstGeom prst="rect">
              <a:avLst/>
            </a:prstGeom>
          </p:spPr>
        </p:pic>
        <p:pic>
          <p:nvPicPr>
            <p:cNvPr id="1912" name="picture 19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1600000">
              <a:off x="0" y="0"/>
              <a:ext cx="1753590" cy="56667"/>
            </a:xfrm>
            <a:prstGeom prst="rect">
              <a:avLst/>
            </a:prstGeom>
          </p:spPr>
        </p:pic>
        <p:pic>
          <p:nvPicPr>
            <p:cNvPr id="1914" name="picture 191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21600000">
              <a:off x="2113242" y="536676"/>
              <a:ext cx="62521" cy="364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6" name="picture 19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918" name="picture 19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4215" y="903732"/>
            <a:ext cx="11785092" cy="5378195"/>
          </a:xfrm>
          <a:prstGeom prst="rect">
            <a:avLst/>
          </a:prstGeom>
        </p:spPr>
      </p:pic>
      <p:grpSp>
        <p:nvGrpSpPr>
          <p:cNvPr id="304" name="group 30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92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22" name="textbox 1922"/>
            <p:cNvSpPr/>
            <p:nvPr/>
          </p:nvSpPr>
          <p:spPr>
            <a:xfrm>
              <a:off x="889063" y="129502"/>
              <a:ext cx="9375140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孵化器省级管理员新增孵化器（机构帐号）</a:t>
              </a:r>
              <a:endParaRPr lang="en-US" altLang="en-US" sz="2300" dirty="0"/>
            </a:p>
          </p:txBody>
        </p:sp>
        <p:pic>
          <p:nvPicPr>
            <p:cNvPr id="1924" name="picture 19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926" name="picture 19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928" name="textbox 192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0" name="picture 19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932" name="picture 19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7263" y="903731"/>
            <a:ext cx="11777471" cy="5375148"/>
          </a:xfrm>
          <a:prstGeom prst="rect">
            <a:avLst/>
          </a:prstGeom>
        </p:spPr>
      </p:pic>
      <p:grpSp>
        <p:nvGrpSpPr>
          <p:cNvPr id="306" name="group 30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93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36" name="textbox 1936"/>
            <p:cNvSpPr/>
            <p:nvPr/>
          </p:nvSpPr>
          <p:spPr>
            <a:xfrm>
              <a:off x="889063" y="129502"/>
              <a:ext cx="9679940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孵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化器省级管理员新增众创空间（机构帐号）</a:t>
              </a:r>
              <a:endParaRPr lang="en-US" altLang="en-US" sz="2300" dirty="0"/>
            </a:p>
          </p:txBody>
        </p:sp>
        <p:pic>
          <p:nvPicPr>
            <p:cNvPr id="1938" name="picture 19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940" name="picture 19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942" name="textbox 194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picture 19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946" name="picture 19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7263" y="903732"/>
            <a:ext cx="11777471" cy="5440679"/>
          </a:xfrm>
          <a:prstGeom prst="rect">
            <a:avLst/>
          </a:prstGeom>
        </p:spPr>
      </p:pic>
      <p:grpSp>
        <p:nvGrpSpPr>
          <p:cNvPr id="308" name="group 30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94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50" name="textbox 1950"/>
            <p:cNvSpPr/>
            <p:nvPr/>
          </p:nvSpPr>
          <p:spPr>
            <a:xfrm>
              <a:off x="889063" y="129502"/>
              <a:ext cx="79013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其他年报新增、</a:t>
              </a:r>
              <a:r>
                <a:rPr sz="2300" kern="0" spc="2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300" kern="0" spc="-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注册和修改密码</a:t>
              </a:r>
              <a:endParaRPr lang="en-US" altLang="en-US" sz="2300" dirty="0"/>
            </a:p>
          </p:txBody>
        </p:sp>
        <p:pic>
          <p:nvPicPr>
            <p:cNvPr id="1952" name="picture 19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954" name="picture 19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1956" name="textbox 195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310" name="group 310"/>
          <p:cNvGrpSpPr/>
          <p:nvPr/>
        </p:nvGrpSpPr>
        <p:grpSpPr>
          <a:xfrm rot="21600000">
            <a:off x="4617821" y="1464970"/>
            <a:ext cx="3579114" cy="881354"/>
            <a:chOff x="0" y="0"/>
            <a:chExt cx="3579114" cy="881354"/>
          </a:xfrm>
        </p:grpSpPr>
        <p:pic>
          <p:nvPicPr>
            <p:cNvPr id="1958" name="picture 19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3579114" cy="881354"/>
            </a:xfrm>
            <a:prstGeom prst="rect">
              <a:avLst/>
            </a:prstGeom>
          </p:spPr>
        </p:pic>
        <p:sp>
          <p:nvSpPr>
            <p:cNvPr id="1960" name="textbox 1960"/>
            <p:cNvSpPr/>
            <p:nvPr/>
          </p:nvSpPr>
          <p:spPr>
            <a:xfrm>
              <a:off x="-12700" y="-12700"/>
              <a:ext cx="3604895" cy="9175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6000"/>
                </a:lnSpc>
              </a:pPr>
              <a:endParaRPr lang="en-US" altLang="en-US" sz="100" dirty="0"/>
            </a:p>
            <a:p>
              <a:pPr marL="217805" algn="l" rtl="0" eaLnBrk="0">
                <a:lnSpc>
                  <a:spcPct val="111000"/>
                </a:lnSpc>
              </a:pP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省级高新区、</a:t>
              </a:r>
              <a:r>
                <a:rPr sz="1200" b="1" kern="0" spc="1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创投机构等年报可以按帐号规则新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增调查单位（机构帐号）</a:t>
              </a:r>
              <a:r>
                <a:rPr sz="1200" b="1" kern="0" spc="-1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。</a:t>
              </a:r>
              <a:endParaRPr lang="en-US" altLang="en-US" sz="1200" dirty="0"/>
            </a:p>
          </p:txBody>
        </p:sp>
      </p:grpSp>
      <p:grpSp>
        <p:nvGrpSpPr>
          <p:cNvPr id="312" name="group 312"/>
          <p:cNvGrpSpPr/>
          <p:nvPr/>
        </p:nvGrpSpPr>
        <p:grpSpPr>
          <a:xfrm rot="21600000">
            <a:off x="7689266" y="4784445"/>
            <a:ext cx="3387979" cy="795197"/>
            <a:chOff x="0" y="0"/>
            <a:chExt cx="3387979" cy="795197"/>
          </a:xfrm>
        </p:grpSpPr>
        <p:pic>
          <p:nvPicPr>
            <p:cNvPr id="1962" name="picture 196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3387979" cy="795197"/>
            </a:xfrm>
            <a:prstGeom prst="rect">
              <a:avLst/>
            </a:prstGeom>
          </p:spPr>
        </p:pic>
        <p:sp>
          <p:nvSpPr>
            <p:cNvPr id="1964" name="textbox 1964"/>
            <p:cNvSpPr/>
            <p:nvPr/>
          </p:nvSpPr>
          <p:spPr>
            <a:xfrm>
              <a:off x="-12700" y="-12700"/>
              <a:ext cx="3413759" cy="84836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lang="en-US" altLang="en-US" sz="800" dirty="0"/>
            </a:p>
            <a:p>
              <a:pPr marL="530860" algn="l" rtl="0" eaLnBrk="0">
                <a:lnSpc>
                  <a:spcPct val="115000"/>
                </a:lnSpc>
                <a:spcBef>
                  <a:spcPts val="0"/>
                </a:spcBef>
              </a:pP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新增统计调查单位时，</a:t>
              </a:r>
              <a:r>
                <a:rPr sz="1200" b="1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会自动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向单点登录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平台同步注册机构帐号，</a:t>
              </a:r>
              <a:r>
                <a:rPr sz="1200" b="1" kern="0" spc="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3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若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不成功，</a:t>
              </a:r>
              <a:r>
                <a:rPr sz="1200" b="1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4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可用</a:t>
              </a:r>
              <a:r>
                <a:rPr sz="1200" b="1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此再次注册。</a:t>
              </a:r>
              <a:endParaRPr lang="en-US" altLang="en-US" sz="1200" dirty="0"/>
            </a:p>
          </p:txBody>
        </p:sp>
      </p:grpSp>
      <p:pic>
        <p:nvPicPr>
          <p:cNvPr id="1966" name="picture 19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467672" y="2348483"/>
            <a:ext cx="1956231" cy="1159535"/>
          </a:xfrm>
          <a:prstGeom prst="rect">
            <a:avLst/>
          </a:prstGeom>
        </p:spPr>
      </p:pic>
      <p:sp>
        <p:nvSpPr>
          <p:cNvPr id="1968" name="textbox 1968"/>
          <p:cNvSpPr/>
          <p:nvPr/>
        </p:nvSpPr>
        <p:spPr>
          <a:xfrm>
            <a:off x="9562159" y="2392730"/>
            <a:ext cx="1887854" cy="5327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indent="-635" algn="l" rtl="0" eaLnBrk="0">
              <a:lnSpc>
                <a:spcPct val="109000"/>
              </a:lnSpc>
              <a:spcBef>
                <a:spcPts val="5"/>
              </a:spcBef>
            </a:pPr>
            <a:r>
              <a:rPr sz="1200" b="1" kern="0" spc="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机构帐号可以在此修改登</a:t>
            </a:r>
            <a:r>
              <a:rPr sz="1200" b="1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 </a:t>
            </a:r>
            <a:r>
              <a:rPr sz="1200" b="1" kern="0" spc="-10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录密码。</a:t>
            </a:r>
            <a:r>
              <a:rPr sz="1200" b="1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                             </a:t>
            </a:r>
            <a:endParaRPr lang="en-US" altLang="en-US" sz="1200" dirty="0"/>
          </a:p>
        </p:txBody>
      </p:sp>
      <p:pic>
        <p:nvPicPr>
          <p:cNvPr id="1970" name="picture 19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1409664" y="2710230"/>
            <a:ext cx="25400" cy="177800"/>
          </a:xfrm>
          <a:prstGeom prst="rect">
            <a:avLst/>
          </a:prstGeom>
        </p:spPr>
      </p:pic>
      <p:pic>
        <p:nvPicPr>
          <p:cNvPr id="1972" name="picture 197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1408588" y="2405430"/>
            <a:ext cx="25400" cy="279400"/>
          </a:xfrm>
          <a:prstGeom prst="rect">
            <a:avLst/>
          </a:prstGeom>
        </p:spPr>
      </p:pic>
      <p:pic>
        <p:nvPicPr>
          <p:cNvPr id="1974" name="picture 197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467672" y="2336177"/>
            <a:ext cx="1969617" cy="43942"/>
          </a:xfrm>
          <a:prstGeom prst="rect">
            <a:avLst/>
          </a:prstGeom>
        </p:spPr>
      </p:pic>
      <p:pic>
        <p:nvPicPr>
          <p:cNvPr id="1976" name="picture 19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9575800" y="2912249"/>
            <a:ext cx="1861490" cy="25400"/>
          </a:xfrm>
          <a:prstGeom prst="rect">
            <a:avLst/>
          </a:prstGeom>
        </p:spPr>
      </p:pic>
      <p:pic>
        <p:nvPicPr>
          <p:cNvPr id="1978" name="picture 19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467672" y="2405519"/>
            <a:ext cx="25400" cy="48784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0" name="picture 19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982" name="picture 19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07263" y="1118615"/>
            <a:ext cx="7776971" cy="4835652"/>
          </a:xfrm>
          <a:prstGeom prst="rect">
            <a:avLst/>
          </a:prstGeom>
        </p:spPr>
      </p:pic>
      <p:grpSp>
        <p:nvGrpSpPr>
          <p:cNvPr id="314" name="group 314"/>
          <p:cNvGrpSpPr/>
          <p:nvPr/>
        </p:nvGrpSpPr>
        <p:grpSpPr>
          <a:xfrm rot="21600000">
            <a:off x="8183880" y="1916836"/>
            <a:ext cx="3801185" cy="3240379"/>
            <a:chOff x="0" y="0"/>
            <a:chExt cx="3801185" cy="3240379"/>
          </a:xfrm>
        </p:grpSpPr>
        <p:sp>
          <p:nvSpPr>
            <p:cNvPr id="1984" name="rect"/>
            <p:cNvSpPr/>
            <p:nvPr/>
          </p:nvSpPr>
          <p:spPr>
            <a:xfrm>
              <a:off x="0" y="0"/>
              <a:ext cx="3801185" cy="3240379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86" name="rect"/>
            <p:cNvSpPr/>
            <p:nvPr/>
          </p:nvSpPr>
          <p:spPr>
            <a:xfrm>
              <a:off x="109727" y="864095"/>
              <a:ext cx="3563111" cy="2204453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88" name="rect"/>
            <p:cNvSpPr/>
            <p:nvPr/>
          </p:nvSpPr>
          <p:spPr>
            <a:xfrm>
              <a:off x="128016" y="210260"/>
              <a:ext cx="3403091" cy="482028"/>
            </a:xfrm>
            <a:prstGeom prst="rect">
              <a:avLst/>
            </a:prstGeom>
            <a:solidFill>
              <a:srgbClr val="ED7D31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90" name="textbox 1990"/>
            <p:cNvSpPr/>
            <p:nvPr/>
          </p:nvSpPr>
          <p:spPr>
            <a:xfrm>
              <a:off x="222061" y="282473"/>
              <a:ext cx="3411220" cy="246443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lang="en-US" altLang="en-US" sz="100" dirty="0"/>
            </a:p>
            <a:p>
              <a:pPr marL="770255" algn="l" rtl="0" eaLnBrk="0">
                <a:lnSpc>
                  <a:spcPct val="98000"/>
                </a:lnSpc>
              </a:pPr>
              <a:r>
                <a:rPr sz="2300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主要有</a:t>
              </a:r>
              <a:r>
                <a:rPr sz="2300" kern="0" spc="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r>
                <a:rPr sz="2300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大类</a:t>
              </a:r>
              <a:endParaRPr lang="en-US" altLang="en-US" sz="2300" dirty="0"/>
            </a:p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1000"/>
                </a:lnSpc>
              </a:pPr>
              <a:endParaRPr lang="en-US" altLang="en-US" sz="1000" dirty="0"/>
            </a:p>
            <a:p>
              <a:pPr marL="12700" indent="21590" algn="l" rtl="0" eaLnBrk="0">
                <a:lnSpc>
                  <a:spcPct val="97000"/>
                </a:lnSpc>
                <a:spcBef>
                  <a:spcPts val="600"/>
                </a:spcBef>
              </a:pPr>
              <a:r>
                <a:rPr sz="2000" kern="0" spc="-11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r>
                <a:rPr sz="2000" kern="0" spc="-1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2000" kern="0" spc="28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1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当年汇总数据与上年比较；</a:t>
              </a:r>
              <a:r>
                <a:rPr sz="20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6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sz="2000" kern="0" spc="-6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2000" kern="0" spc="2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当年调查单位基础数据排    </a:t>
              </a: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序；</a:t>
              </a:r>
              <a:endParaRPr lang="en-US" altLang="en-US" sz="2000" dirty="0"/>
            </a:p>
            <a:p>
              <a:pPr marL="13970" indent="3175" algn="l" rtl="0" eaLnBrk="0">
                <a:lnSpc>
                  <a:spcPct val="97000"/>
                </a:lnSpc>
                <a:spcBef>
                  <a:spcPts val="280"/>
                </a:spcBef>
              </a:pPr>
              <a:r>
                <a:rPr sz="2000" kern="0" spc="-60" dirty="0">
                  <a:solidFill>
                    <a:srgbClr val="FFFF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r>
                <a:rPr sz="2000" kern="0" spc="-6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2000" kern="0" spc="2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与上年调查单位进行基础    </a:t>
              </a: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数据对比</a:t>
              </a:r>
              <a:endParaRPr lang="en-US" altLang="en-US" sz="2000" dirty="0"/>
            </a:p>
          </p:txBody>
        </p:sp>
      </p:grpSp>
      <p:grpSp>
        <p:nvGrpSpPr>
          <p:cNvPr id="316" name="group 31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1992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94" name="textbox 1994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汇总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审核</a:t>
              </a:r>
              <a:endParaRPr lang="en-US" altLang="en-US" sz="2300" dirty="0"/>
            </a:p>
          </p:txBody>
        </p:sp>
        <p:pic>
          <p:nvPicPr>
            <p:cNvPr id="1996" name="picture 19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1998" name="picture 19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2000" name="textbox 2000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2" name="picture 20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004" name="picture 2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36676"/>
            <a:ext cx="7641335" cy="5503163"/>
          </a:xfrm>
          <a:prstGeom prst="rect">
            <a:avLst/>
          </a:prstGeom>
        </p:spPr>
      </p:pic>
      <p:grpSp>
        <p:nvGrpSpPr>
          <p:cNvPr id="318" name="group 318"/>
          <p:cNvGrpSpPr/>
          <p:nvPr/>
        </p:nvGrpSpPr>
        <p:grpSpPr>
          <a:xfrm rot="21600000">
            <a:off x="8255507" y="2276855"/>
            <a:ext cx="3673145" cy="3496055"/>
            <a:chOff x="0" y="0"/>
            <a:chExt cx="3673145" cy="3496055"/>
          </a:xfrm>
        </p:grpSpPr>
        <p:sp>
          <p:nvSpPr>
            <p:cNvPr id="2006" name="rect"/>
            <p:cNvSpPr/>
            <p:nvPr/>
          </p:nvSpPr>
          <p:spPr>
            <a:xfrm>
              <a:off x="0" y="0"/>
              <a:ext cx="3673145" cy="3496055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08" name="rect"/>
            <p:cNvSpPr/>
            <p:nvPr/>
          </p:nvSpPr>
          <p:spPr>
            <a:xfrm>
              <a:off x="134111" y="2324887"/>
              <a:ext cx="3444341" cy="954760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10" name="rect"/>
            <p:cNvSpPr/>
            <p:nvPr/>
          </p:nvSpPr>
          <p:spPr>
            <a:xfrm>
              <a:off x="134111" y="192023"/>
              <a:ext cx="3444341" cy="1920240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12" name="textbox 2012"/>
            <p:cNvSpPr/>
            <p:nvPr/>
          </p:nvSpPr>
          <p:spPr>
            <a:xfrm>
              <a:off x="239979" y="335331"/>
              <a:ext cx="3406775" cy="289496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69000"/>
                </a:lnSpc>
              </a:pPr>
              <a:endParaRPr lang="en-US" altLang="en-US" sz="100" dirty="0"/>
            </a:p>
            <a:p>
              <a:pPr marL="12700" indent="1905" algn="l" rtl="0" eaLnBrk="0">
                <a:lnSpc>
                  <a:spcPct val="105000"/>
                </a:lnSpc>
              </a:pPr>
              <a:r>
                <a:rPr sz="1700" kern="0" spc="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此功能会将报表的所有</a:t>
              </a: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指标， 根    </a:t>
              </a:r>
              <a:r>
                <a:rPr sz="1700" kern="0" spc="-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据省、</a:t>
              </a:r>
              <a:r>
                <a:rPr sz="1700" kern="0" spc="2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-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市、</a:t>
              </a:r>
              <a:r>
                <a:rPr sz="1700" kern="0" spc="2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-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县、</a:t>
              </a:r>
              <a:r>
                <a:rPr sz="1700" kern="0" spc="3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-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区、</a:t>
              </a:r>
              <a:r>
                <a:rPr sz="1700" kern="0" spc="2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-1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高新区的所</a:t>
              </a:r>
              <a:r>
                <a:rPr sz="17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</a:t>
              </a: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属地域进行汇总，</a:t>
              </a:r>
              <a:r>
                <a:rPr sz="1700" kern="0" spc="2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同</a:t>
              </a: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时将当年的    </a:t>
              </a: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数据与上一年进行比较，</a:t>
              </a:r>
              <a:r>
                <a:rPr sz="1700" kern="0" spc="1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计算出    </a:t>
              </a:r>
              <a:r>
                <a:rPr sz="17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百分比，</a:t>
              </a:r>
              <a:r>
                <a:rPr sz="1700" kern="0" spc="1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对于波动（增速或降速） </a:t>
              </a:r>
              <a:r>
                <a:rPr sz="1700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过大的指标会进行提示。</a:t>
              </a:r>
              <a:endParaRPr lang="en-US" altLang="en-US" sz="1700" dirty="0"/>
            </a:p>
            <a:p>
              <a:pPr algn="l" rtl="0" eaLnBrk="0">
                <a:lnSpc>
                  <a:spcPct val="12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2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400" dirty="0"/>
            </a:p>
            <a:p>
              <a:pPr marL="20320" indent="-7620" algn="l" rtl="0" eaLnBrk="0">
                <a:lnSpc>
                  <a:spcPct val="104000"/>
                </a:lnSpc>
                <a:spcBef>
                  <a:spcPts val="0"/>
                </a:spcBef>
              </a:pPr>
              <a:r>
                <a:rPr sz="17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可以快速了解到哪个省、</a:t>
              </a:r>
              <a:r>
                <a:rPr sz="1700" kern="0" spc="2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哪个市</a:t>
              </a:r>
              <a:r>
                <a:rPr sz="17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  </a:t>
              </a: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哪个县、</a:t>
              </a:r>
              <a:r>
                <a:rPr sz="1700" kern="0" spc="2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哪个区或哪个国家高新   </a:t>
              </a:r>
              <a:r>
                <a:rPr sz="17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区的哪些指标波动较</a:t>
              </a:r>
              <a:r>
                <a:rPr sz="1700" kern="0" spc="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大。</a:t>
              </a:r>
              <a:endParaRPr lang="en-US" altLang="en-US" sz="1700" dirty="0"/>
            </a:p>
          </p:txBody>
        </p:sp>
      </p:grpSp>
      <p:grpSp>
        <p:nvGrpSpPr>
          <p:cNvPr id="320" name="group 32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201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16" name="textbox 2016"/>
            <p:cNvSpPr/>
            <p:nvPr/>
          </p:nvSpPr>
          <p:spPr>
            <a:xfrm>
              <a:off x="889063" y="129502"/>
              <a:ext cx="83966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汇总</a:t>
              </a:r>
              <a:r>
                <a:rPr sz="23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审核</a:t>
              </a:r>
              <a:r>
                <a:rPr sz="2300" b="1" kern="0" spc="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0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当年汇总数据</a:t>
              </a:r>
              <a:r>
                <a:rPr sz="20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与上年</a:t>
              </a:r>
              <a:r>
                <a:rPr sz="20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比较</a:t>
              </a:r>
              <a:endParaRPr lang="en-US" altLang="en-US" sz="2000" dirty="0"/>
            </a:p>
          </p:txBody>
        </p:sp>
        <p:pic>
          <p:nvPicPr>
            <p:cNvPr id="2018" name="picture 20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2020" name="picture 20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2022" name="textbox 202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2024" name="textbox 2024"/>
          <p:cNvSpPr/>
          <p:nvPr/>
        </p:nvSpPr>
        <p:spPr>
          <a:xfrm>
            <a:off x="8255507" y="1579905"/>
            <a:ext cx="3673475" cy="406400"/>
          </a:xfrm>
          <a:prstGeom prst="rect">
            <a:avLst/>
          </a:prstGeom>
          <a:solidFill>
            <a:srgbClr val="ED7D31">
              <a:alpha val="20000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</a:pPr>
            <a:endParaRPr lang="en-US" altLang="en-US" sz="500" dirty="0"/>
          </a:p>
          <a:p>
            <a:pPr marL="593725" algn="l" rtl="0" eaLnBrk="0">
              <a:lnSpc>
                <a:spcPct val="100000"/>
              </a:lnSpc>
              <a:spcBef>
                <a:spcPts val="5"/>
              </a:spcBef>
            </a:pPr>
            <a:r>
              <a:rPr sz="17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当年汇总数据与上年</a:t>
            </a:r>
            <a:r>
              <a:rPr sz="1700" kern="0" spc="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比较</a:t>
            </a:r>
            <a:endParaRPr lang="en-US" altLang="en-US" sz="17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6" name="picture 20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028" name="picture 20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33628"/>
            <a:ext cx="7641335" cy="5503163"/>
          </a:xfrm>
          <a:prstGeom prst="rect">
            <a:avLst/>
          </a:prstGeom>
        </p:spPr>
      </p:pic>
      <p:grpSp>
        <p:nvGrpSpPr>
          <p:cNvPr id="322" name="group 322"/>
          <p:cNvGrpSpPr/>
          <p:nvPr/>
        </p:nvGrpSpPr>
        <p:grpSpPr>
          <a:xfrm rot="21600000">
            <a:off x="8040217" y="1628800"/>
            <a:ext cx="3789578" cy="3240379"/>
            <a:chOff x="0" y="0"/>
            <a:chExt cx="3789578" cy="3240379"/>
          </a:xfrm>
        </p:grpSpPr>
        <p:sp>
          <p:nvSpPr>
            <p:cNvPr id="2030" name="rect"/>
            <p:cNvSpPr/>
            <p:nvPr/>
          </p:nvSpPr>
          <p:spPr>
            <a:xfrm>
              <a:off x="0" y="0"/>
              <a:ext cx="3789578" cy="3240379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32" name="rect"/>
            <p:cNvSpPr/>
            <p:nvPr/>
          </p:nvSpPr>
          <p:spPr>
            <a:xfrm>
              <a:off x="111658" y="158495"/>
              <a:ext cx="3550920" cy="482028"/>
            </a:xfrm>
            <a:prstGeom prst="rect">
              <a:avLst/>
            </a:prstGeom>
            <a:solidFill>
              <a:srgbClr val="ED7D31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34" name="rect"/>
            <p:cNvSpPr/>
            <p:nvPr/>
          </p:nvSpPr>
          <p:spPr>
            <a:xfrm>
              <a:off x="114706" y="1973935"/>
              <a:ext cx="3572599" cy="1122413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36" name="rect"/>
            <p:cNvSpPr/>
            <p:nvPr/>
          </p:nvSpPr>
          <p:spPr>
            <a:xfrm>
              <a:off x="120801" y="867511"/>
              <a:ext cx="3551200" cy="943851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38" name="textbox 2038"/>
            <p:cNvSpPr/>
            <p:nvPr/>
          </p:nvSpPr>
          <p:spPr>
            <a:xfrm>
              <a:off x="216331" y="268122"/>
              <a:ext cx="3230879" cy="269493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0"/>
                </a:lnSpc>
              </a:pPr>
              <a:endParaRPr lang="en-US" altLang="en-US" sz="100" dirty="0"/>
            </a:p>
            <a:p>
              <a:pPr marL="24765" algn="l" rtl="0" eaLnBrk="0">
                <a:lnSpc>
                  <a:spcPct val="100000"/>
                </a:lnSpc>
              </a:pPr>
              <a:r>
                <a:rPr sz="1700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当年单位基础数据排序</a:t>
              </a:r>
              <a:endParaRPr lang="en-US" altLang="en-US" sz="1700" dirty="0"/>
            </a:p>
            <a:p>
              <a:pPr algn="l" rtl="0" eaLnBrk="0">
                <a:lnSpc>
                  <a:spcPct val="104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5000"/>
                </a:lnSpc>
              </a:pPr>
              <a:endParaRPr lang="en-US" altLang="en-US" sz="1000" dirty="0"/>
            </a:p>
            <a:p>
              <a:pPr marL="20955" indent="2540" algn="l" rtl="0" eaLnBrk="0">
                <a:lnSpc>
                  <a:spcPct val="103000"/>
                </a:lnSpc>
                <a:spcBef>
                  <a:spcPts val="520"/>
                </a:spcBef>
              </a:pPr>
              <a:r>
                <a:rPr sz="1700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可以通过升序或降序快速找到指</a:t>
              </a:r>
              <a:r>
                <a:rPr sz="1700" kern="0" spc="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标波动较大的调查单位。</a:t>
              </a:r>
              <a:endParaRPr lang="en-US" altLang="en-US" sz="17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400" dirty="0"/>
            </a:p>
            <a:p>
              <a:pPr marL="12700" indent="3175" algn="l" rtl="0" eaLnBrk="0">
                <a:lnSpc>
                  <a:spcPct val="104000"/>
                </a:lnSpc>
                <a:spcBef>
                  <a:spcPts val="5"/>
                </a:spcBef>
              </a:pPr>
              <a:r>
                <a:rPr sz="1700" kern="0" spc="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典型的定性判断有：</a:t>
              </a:r>
              <a:r>
                <a:rPr sz="1700" kern="0" spc="1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大企业填报</a:t>
              </a:r>
              <a:r>
                <a:rPr sz="17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了小数据，</a:t>
              </a:r>
              <a:r>
                <a:rPr sz="1700" kern="0" spc="2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小企业填报了大的数</a:t>
              </a:r>
              <a:r>
                <a:rPr sz="17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据。</a:t>
              </a:r>
              <a:endParaRPr lang="en-US" altLang="en-US" sz="1700" dirty="0"/>
            </a:p>
          </p:txBody>
        </p:sp>
      </p:grpSp>
      <p:grpSp>
        <p:nvGrpSpPr>
          <p:cNvPr id="324" name="group 32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204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42" name="textbox 2042"/>
            <p:cNvSpPr/>
            <p:nvPr/>
          </p:nvSpPr>
          <p:spPr>
            <a:xfrm>
              <a:off x="889063" y="129502"/>
              <a:ext cx="81299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汇总</a:t>
              </a:r>
              <a:r>
                <a:rPr sz="23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审核</a:t>
              </a:r>
              <a:r>
                <a:rPr sz="2300" b="1" kern="0" spc="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0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当年单位基础数据</a:t>
              </a:r>
              <a:r>
                <a:rPr sz="20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排序</a:t>
              </a:r>
              <a:endParaRPr lang="en-US" altLang="en-US" sz="2000" dirty="0"/>
            </a:p>
          </p:txBody>
        </p:sp>
        <p:pic>
          <p:nvPicPr>
            <p:cNvPr id="2044" name="picture 20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2046" name="picture 20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2048" name="textbox 204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0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052" name="picture 20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2024" y="833628"/>
            <a:ext cx="7641335" cy="5503163"/>
          </a:xfrm>
          <a:prstGeom prst="rect">
            <a:avLst/>
          </a:prstGeom>
        </p:spPr>
      </p:pic>
      <p:grpSp>
        <p:nvGrpSpPr>
          <p:cNvPr id="326" name="group 326"/>
          <p:cNvGrpSpPr/>
          <p:nvPr/>
        </p:nvGrpSpPr>
        <p:grpSpPr>
          <a:xfrm rot="21600000">
            <a:off x="8040217" y="1628800"/>
            <a:ext cx="3856126" cy="3744823"/>
            <a:chOff x="0" y="0"/>
            <a:chExt cx="3856126" cy="3744823"/>
          </a:xfrm>
        </p:grpSpPr>
        <p:sp>
          <p:nvSpPr>
            <p:cNvPr id="2054" name="rect"/>
            <p:cNvSpPr/>
            <p:nvPr/>
          </p:nvSpPr>
          <p:spPr>
            <a:xfrm>
              <a:off x="0" y="0"/>
              <a:ext cx="3856126" cy="3744823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56" name="rect"/>
            <p:cNvSpPr/>
            <p:nvPr/>
          </p:nvSpPr>
          <p:spPr>
            <a:xfrm>
              <a:off x="111480" y="158495"/>
              <a:ext cx="3621430" cy="482028"/>
            </a:xfrm>
            <a:prstGeom prst="rect">
              <a:avLst/>
            </a:prstGeom>
            <a:solidFill>
              <a:srgbClr val="ED7D31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58" name="rect"/>
            <p:cNvSpPr/>
            <p:nvPr/>
          </p:nvSpPr>
          <p:spPr>
            <a:xfrm>
              <a:off x="116230" y="2592285"/>
              <a:ext cx="3616680" cy="953020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60" name="rect"/>
            <p:cNvSpPr/>
            <p:nvPr/>
          </p:nvSpPr>
          <p:spPr>
            <a:xfrm>
              <a:off x="111480" y="870546"/>
              <a:ext cx="3621430" cy="1522628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62" name="textbox 2062"/>
            <p:cNvSpPr/>
            <p:nvPr/>
          </p:nvSpPr>
          <p:spPr>
            <a:xfrm>
              <a:off x="220615" y="254507"/>
              <a:ext cx="3526790" cy="313943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5000"/>
                </a:lnSpc>
              </a:pP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与上年调查单位基础数据对比</a:t>
              </a:r>
              <a:endParaRPr lang="en-US" altLang="en-US" sz="2000" dirty="0"/>
            </a:p>
            <a:p>
              <a:pPr algn="l" rtl="0" eaLnBrk="0">
                <a:lnSpc>
                  <a:spcPct val="134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34000"/>
                </a:lnSpc>
              </a:pPr>
              <a:endParaRPr lang="en-US" altLang="en-US" sz="1000" dirty="0"/>
            </a:p>
            <a:p>
              <a:pPr marL="17145" algn="l" rtl="0" eaLnBrk="0">
                <a:lnSpc>
                  <a:spcPct val="99000"/>
                </a:lnSpc>
                <a:spcBef>
                  <a:spcPts val="605"/>
                </a:spcBef>
              </a:pPr>
              <a:r>
                <a:rPr sz="20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统计数据一般具有同向性，</a:t>
              </a:r>
              <a:r>
                <a:rPr sz="2000" kern="0" spc="2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比    </a:t>
              </a:r>
              <a:r>
                <a:rPr sz="20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如： 人员投入指标增长或</a:t>
              </a:r>
              <a:r>
                <a:rPr sz="2000" kern="0" spc="-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降低，</a:t>
              </a: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20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则财力投入和产出指标一般会    </a:t>
              </a: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同向增长或降低。</a:t>
              </a:r>
              <a:endParaRPr lang="en-US" altLang="en-US" sz="2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1000"/>
                </a:lnSpc>
              </a:pPr>
              <a:endParaRPr lang="en-US" altLang="en-US" sz="500" dirty="0"/>
            </a:p>
            <a:p>
              <a:pPr marL="15875" indent="-1905" algn="l" rtl="0" eaLnBrk="0">
                <a:lnSpc>
                  <a:spcPct val="98000"/>
                </a:lnSpc>
                <a:spcBef>
                  <a:spcPts val="0"/>
                </a:spcBef>
              </a:pPr>
              <a:r>
                <a:rPr sz="2000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通过对比， 可以快速找到数据</a:t>
              </a:r>
              <a:r>
                <a:rPr sz="2000" kern="0" spc="-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</a:t>
              </a: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异常的调查单位。</a:t>
              </a:r>
              <a:endParaRPr lang="en-US" altLang="en-US" sz="2000" dirty="0"/>
            </a:p>
          </p:txBody>
        </p:sp>
      </p:grpSp>
      <p:grpSp>
        <p:nvGrpSpPr>
          <p:cNvPr id="328" name="group 32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206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66" name="textbox 2066"/>
            <p:cNvSpPr/>
            <p:nvPr/>
          </p:nvSpPr>
          <p:spPr>
            <a:xfrm>
              <a:off x="889063" y="129502"/>
              <a:ext cx="8930005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汇总</a:t>
              </a:r>
              <a:r>
                <a:rPr sz="2300" kern="0" spc="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审核</a:t>
              </a:r>
              <a:r>
                <a:rPr sz="2300" b="1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0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与上年</a:t>
              </a:r>
              <a:r>
                <a:rPr sz="2000" kern="0" spc="3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调查单位基础数据对</a:t>
              </a:r>
              <a:r>
                <a:rPr sz="2000" kern="0" spc="2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比</a:t>
              </a:r>
              <a:endParaRPr lang="en-US" altLang="en-US" sz="2000" dirty="0"/>
            </a:p>
          </p:txBody>
        </p:sp>
        <p:pic>
          <p:nvPicPr>
            <p:cNvPr id="2068" name="picture 20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2070" name="picture 20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2072" name="textbox 207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group 3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23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40" name="textbox 240"/>
            <p:cNvSpPr/>
            <p:nvPr/>
          </p:nvSpPr>
          <p:spPr>
            <a:xfrm>
              <a:off x="889063" y="129502"/>
              <a:ext cx="45485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上报数据流</a:t>
              </a:r>
              <a:r>
                <a:rPr sz="2300" kern="0" spc="-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程</a:t>
              </a:r>
              <a:endParaRPr lang="en-US" altLang="en-US" sz="2300" dirty="0"/>
            </a:p>
          </p:txBody>
        </p:sp>
        <p:pic>
          <p:nvPicPr>
            <p:cNvPr id="242" name="picture 2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244" name="picture 2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grpSp>
        <p:nvGrpSpPr>
          <p:cNvPr id="40" name="group 40"/>
          <p:cNvGrpSpPr/>
          <p:nvPr/>
        </p:nvGrpSpPr>
        <p:grpSpPr>
          <a:xfrm rot="21600000">
            <a:off x="3840479" y="4434840"/>
            <a:ext cx="1645920" cy="685800"/>
            <a:chOff x="0" y="0"/>
            <a:chExt cx="1645920" cy="685800"/>
          </a:xfrm>
        </p:grpSpPr>
        <p:pic>
          <p:nvPicPr>
            <p:cNvPr id="246" name="picture 2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1645920" cy="685800"/>
            </a:xfrm>
            <a:prstGeom prst="rect">
              <a:avLst/>
            </a:prstGeom>
          </p:spPr>
        </p:pic>
        <p:sp>
          <p:nvSpPr>
            <p:cNvPr id="248" name="textbox 248"/>
            <p:cNvSpPr/>
            <p:nvPr/>
          </p:nvSpPr>
          <p:spPr>
            <a:xfrm>
              <a:off x="-12700" y="-12700"/>
              <a:ext cx="1671954" cy="73977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65000"/>
                </a:lnSpc>
              </a:pPr>
              <a:endParaRPr lang="en-US" altLang="en-US" sz="1000" dirty="0"/>
            </a:p>
            <a:p>
              <a:pPr marL="671830" algn="l" rtl="0" eaLnBrk="0">
                <a:lnSpc>
                  <a:spcPts val="1510"/>
                </a:lnSpc>
                <a:spcBef>
                  <a:spcPts val="0"/>
                </a:spcBef>
              </a:pPr>
              <a:r>
                <a:rPr sz="1200" kern="0" spc="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审核</a:t>
              </a:r>
              <a:endParaRPr lang="en-US" altLang="en-US" sz="1200" dirty="0"/>
            </a:p>
          </p:txBody>
        </p:sp>
      </p:grpSp>
      <p:sp>
        <p:nvSpPr>
          <p:cNvPr id="250" name="textbox 250"/>
          <p:cNvSpPr/>
          <p:nvPr/>
        </p:nvSpPr>
        <p:spPr>
          <a:xfrm>
            <a:off x="3109268" y="4511357"/>
            <a:ext cx="4639309" cy="10471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不通过</a:t>
            </a:r>
            <a:endParaRPr lang="en-US" altLang="en-US" sz="14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000" dirty="0"/>
          </a:p>
          <a:p>
            <a:pPr marL="1654810" algn="l" rtl="0" eaLnBrk="0">
              <a:lnSpc>
                <a:spcPct val="95000"/>
              </a:lnSpc>
              <a:spcBef>
                <a:spcPts val="430"/>
              </a:spcBef>
            </a:pP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通过</a:t>
            </a:r>
            <a:endParaRPr lang="en-US" altLang="en-US" sz="1400" dirty="0"/>
          </a:p>
          <a:p>
            <a:pPr algn="r" rtl="0" eaLnBrk="0">
              <a:lnSpc>
                <a:spcPts val="1860"/>
              </a:lnSpc>
              <a:spcBef>
                <a:spcPts val="50"/>
              </a:spcBef>
            </a:pP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各级统计管理员</a:t>
            </a:r>
            <a:endParaRPr lang="en-US" altLang="en-US" sz="1500" dirty="0"/>
          </a:p>
        </p:txBody>
      </p:sp>
      <p:sp>
        <p:nvSpPr>
          <p:cNvPr id="252" name="textbox 25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42" name="group 42"/>
          <p:cNvGrpSpPr/>
          <p:nvPr/>
        </p:nvGrpSpPr>
        <p:grpSpPr>
          <a:xfrm rot="21600000">
            <a:off x="8138159" y="2880359"/>
            <a:ext cx="1325880" cy="685800"/>
            <a:chOff x="0" y="0"/>
            <a:chExt cx="1325880" cy="685800"/>
          </a:xfrm>
        </p:grpSpPr>
        <p:pic>
          <p:nvPicPr>
            <p:cNvPr id="254" name="picture 2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325880" cy="685800"/>
            </a:xfrm>
            <a:prstGeom prst="rect">
              <a:avLst/>
            </a:prstGeom>
          </p:spPr>
        </p:pic>
        <p:sp>
          <p:nvSpPr>
            <p:cNvPr id="256" name="textbox 256"/>
            <p:cNvSpPr/>
            <p:nvPr/>
          </p:nvSpPr>
          <p:spPr>
            <a:xfrm>
              <a:off x="-12700" y="-12700"/>
              <a:ext cx="1351914" cy="7112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7000"/>
                </a:lnSpc>
              </a:pPr>
              <a:endParaRPr lang="en-US" altLang="en-US" sz="600" dirty="0"/>
            </a:p>
            <a:p>
              <a:pPr marL="257175" algn="l" rtl="0" eaLnBrk="0">
                <a:lnSpc>
                  <a:spcPct val="87000"/>
                </a:lnSpc>
                <a:spcBef>
                  <a:spcPts val="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填写警告</a:t>
              </a:r>
              <a:endParaRPr lang="en-US" altLang="en-US" sz="1500" dirty="0"/>
            </a:p>
            <a:p>
              <a:pPr marL="459105" algn="l" rtl="0" eaLnBrk="0">
                <a:lnSpc>
                  <a:spcPts val="1910"/>
                </a:lnSpc>
              </a:pP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原因</a:t>
              </a:r>
              <a:endParaRPr lang="en-US" altLang="en-US" sz="1500" dirty="0"/>
            </a:p>
          </p:txBody>
        </p:sp>
      </p:grpSp>
      <p:grpSp>
        <p:nvGrpSpPr>
          <p:cNvPr id="44" name="group 44"/>
          <p:cNvGrpSpPr/>
          <p:nvPr/>
        </p:nvGrpSpPr>
        <p:grpSpPr>
          <a:xfrm rot="21600000">
            <a:off x="6217920" y="2880359"/>
            <a:ext cx="1280160" cy="685800"/>
            <a:chOff x="0" y="0"/>
            <a:chExt cx="1280160" cy="685800"/>
          </a:xfrm>
        </p:grpSpPr>
        <p:pic>
          <p:nvPicPr>
            <p:cNvPr id="258" name="picture 25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1280160" cy="685800"/>
            </a:xfrm>
            <a:prstGeom prst="rect">
              <a:avLst/>
            </a:prstGeom>
          </p:spPr>
        </p:pic>
        <p:sp>
          <p:nvSpPr>
            <p:cNvPr id="260" name="textbox 260"/>
            <p:cNvSpPr/>
            <p:nvPr/>
          </p:nvSpPr>
          <p:spPr>
            <a:xfrm>
              <a:off x="-12700" y="-12700"/>
              <a:ext cx="1306194" cy="74739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lang="en-US" altLang="en-US" sz="600" dirty="0"/>
            </a:p>
            <a:p>
              <a:pPr marL="342265" algn="l" rtl="0" eaLnBrk="0">
                <a:lnSpc>
                  <a:spcPts val="1840"/>
                </a:lnSpc>
                <a:spcBef>
                  <a:spcPts val="5"/>
                </a:spcBef>
              </a:pP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按提示</a:t>
              </a:r>
              <a:endParaRPr lang="en-US" altLang="en-US" sz="1500" dirty="0"/>
            </a:p>
            <a:p>
              <a:pPr marL="443865" algn="l" rtl="0" eaLnBrk="0">
                <a:lnSpc>
                  <a:spcPts val="1845"/>
                </a:lnSpc>
                <a:spcBef>
                  <a:spcPts val="90"/>
                </a:spcBef>
              </a:pP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修正</a:t>
              </a:r>
              <a:endParaRPr lang="en-US" altLang="en-US" sz="1500" dirty="0"/>
            </a:p>
          </p:txBody>
        </p:sp>
      </p:grpSp>
      <p:grpSp>
        <p:nvGrpSpPr>
          <p:cNvPr id="46" name="group 46"/>
          <p:cNvGrpSpPr/>
          <p:nvPr/>
        </p:nvGrpSpPr>
        <p:grpSpPr>
          <a:xfrm rot="21600000">
            <a:off x="3840479" y="2880359"/>
            <a:ext cx="1645920" cy="685800"/>
            <a:chOff x="0" y="0"/>
            <a:chExt cx="1645920" cy="685800"/>
          </a:xfrm>
        </p:grpSpPr>
        <p:pic>
          <p:nvPicPr>
            <p:cNvPr id="262" name="picture 2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1645920" cy="685800"/>
            </a:xfrm>
            <a:prstGeom prst="rect">
              <a:avLst/>
            </a:prstGeom>
          </p:spPr>
        </p:pic>
        <p:sp>
          <p:nvSpPr>
            <p:cNvPr id="264" name="textbox 264"/>
            <p:cNvSpPr/>
            <p:nvPr/>
          </p:nvSpPr>
          <p:spPr>
            <a:xfrm>
              <a:off x="-12700" y="-12700"/>
              <a:ext cx="1671954" cy="74485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5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671830" algn="l" rtl="0" eaLnBrk="0">
                <a:lnSpc>
                  <a:spcPct val="97000"/>
                </a:lnSpc>
              </a:pPr>
              <a:r>
                <a:rPr sz="1400" kern="0" spc="-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自检</a:t>
              </a:r>
              <a:endParaRPr lang="en-US" altLang="en-US" sz="1400" dirty="0"/>
            </a:p>
          </p:txBody>
        </p:sp>
      </p:grpSp>
      <p:pic>
        <p:nvPicPr>
          <p:cNvPr id="266" name="picture 2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5412663" y="3139160"/>
            <a:ext cx="859358" cy="101536"/>
          </a:xfrm>
          <a:prstGeom prst="rect">
            <a:avLst/>
          </a:prstGeom>
        </p:spPr>
      </p:pic>
      <p:pic>
        <p:nvPicPr>
          <p:cNvPr id="268" name="picture 2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428877" y="3139160"/>
            <a:ext cx="779741" cy="101536"/>
          </a:xfrm>
          <a:prstGeom prst="rect">
            <a:avLst/>
          </a:prstGeom>
        </p:spPr>
      </p:pic>
      <p:grpSp>
        <p:nvGrpSpPr>
          <p:cNvPr id="48" name="group 48"/>
          <p:cNvGrpSpPr/>
          <p:nvPr/>
        </p:nvGrpSpPr>
        <p:grpSpPr>
          <a:xfrm rot="21600000">
            <a:off x="4023359" y="3794759"/>
            <a:ext cx="1280159" cy="548639"/>
            <a:chOff x="0" y="0"/>
            <a:chExt cx="1280159" cy="548639"/>
          </a:xfrm>
        </p:grpSpPr>
        <p:pic>
          <p:nvPicPr>
            <p:cNvPr id="270" name="picture 27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0"/>
              <a:ext cx="1280159" cy="548639"/>
            </a:xfrm>
            <a:prstGeom prst="rect">
              <a:avLst/>
            </a:prstGeom>
          </p:spPr>
        </p:pic>
        <p:sp>
          <p:nvSpPr>
            <p:cNvPr id="272" name="textbox 272"/>
            <p:cNvSpPr/>
            <p:nvPr/>
          </p:nvSpPr>
          <p:spPr>
            <a:xfrm>
              <a:off x="-12700" y="-12700"/>
              <a:ext cx="1305560" cy="60769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241300" algn="l" rtl="0" eaLnBrk="0">
                <a:lnSpc>
                  <a:spcPts val="1845"/>
                </a:lnSpc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提交数据</a:t>
              </a:r>
              <a:endParaRPr lang="en-US" altLang="en-US" sz="1500" dirty="0"/>
            </a:p>
          </p:txBody>
        </p:sp>
      </p:grpSp>
      <p:sp>
        <p:nvSpPr>
          <p:cNvPr id="274" name="textbox 274"/>
          <p:cNvSpPr/>
          <p:nvPr/>
        </p:nvSpPr>
        <p:spPr>
          <a:xfrm>
            <a:off x="4738520" y="3528779"/>
            <a:ext cx="1089660" cy="2336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无错误和警告</a:t>
            </a:r>
            <a:endParaRPr lang="en-US" altLang="en-US" sz="1400" dirty="0"/>
          </a:p>
        </p:txBody>
      </p:sp>
      <p:pic>
        <p:nvPicPr>
          <p:cNvPr id="276" name="picture 2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5235003" y="3183585"/>
            <a:ext cx="4365409" cy="906805"/>
          </a:xfrm>
          <a:prstGeom prst="rect">
            <a:avLst/>
          </a:prstGeom>
        </p:spPr>
      </p:pic>
      <p:pic>
        <p:nvPicPr>
          <p:cNvPr id="278" name="picture 2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8004949" y="1612810"/>
            <a:ext cx="1611185" cy="755015"/>
          </a:xfrm>
          <a:prstGeom prst="rect">
            <a:avLst/>
          </a:prstGeom>
        </p:spPr>
      </p:pic>
      <p:pic>
        <p:nvPicPr>
          <p:cNvPr id="280" name="picture 28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2194560" y="1371600"/>
            <a:ext cx="960119" cy="1005840"/>
          </a:xfrm>
          <a:prstGeom prst="rect">
            <a:avLst/>
          </a:prstGeom>
        </p:spPr>
      </p:pic>
      <p:pic>
        <p:nvPicPr>
          <p:cNvPr id="282" name="picture 28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2821470" y="3139160"/>
            <a:ext cx="1079017" cy="549719"/>
          </a:xfrm>
          <a:prstGeom prst="rect">
            <a:avLst/>
          </a:prstGeom>
        </p:spPr>
      </p:pic>
      <p:grpSp>
        <p:nvGrpSpPr>
          <p:cNvPr id="50" name="group 50"/>
          <p:cNvGrpSpPr/>
          <p:nvPr/>
        </p:nvGrpSpPr>
        <p:grpSpPr>
          <a:xfrm rot="21600000">
            <a:off x="2194560" y="3657600"/>
            <a:ext cx="1280160" cy="685800"/>
            <a:chOff x="0" y="0"/>
            <a:chExt cx="1280160" cy="685800"/>
          </a:xfrm>
        </p:grpSpPr>
        <p:pic>
          <p:nvPicPr>
            <p:cNvPr id="284" name="picture 28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600000">
              <a:off x="0" y="0"/>
              <a:ext cx="1280160" cy="685800"/>
            </a:xfrm>
            <a:prstGeom prst="rect">
              <a:avLst/>
            </a:prstGeom>
          </p:spPr>
        </p:pic>
        <p:sp>
          <p:nvSpPr>
            <p:cNvPr id="286" name="textbox 286"/>
            <p:cNvSpPr/>
            <p:nvPr/>
          </p:nvSpPr>
          <p:spPr>
            <a:xfrm>
              <a:off x="-12700" y="-12700"/>
              <a:ext cx="1306194" cy="74549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lang="en-US" altLang="en-US" sz="600" dirty="0"/>
            </a:p>
            <a:p>
              <a:pPr marL="241300" indent="100965" algn="l" rtl="0" eaLnBrk="0">
                <a:lnSpc>
                  <a:spcPct val="104000"/>
                </a:lnSpc>
                <a:spcBef>
                  <a:spcPts val="5"/>
                </a:spcBef>
              </a:pPr>
              <a:r>
                <a:rPr sz="1500" kern="0" spc="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打回并</a:t>
              </a:r>
              <a:r>
                <a:rPr sz="15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</a:t>
              </a: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说明原因</a:t>
              </a:r>
              <a:endParaRPr lang="en-US" altLang="en-US" sz="1500" dirty="0"/>
            </a:p>
          </p:txBody>
        </p:sp>
      </p:grpSp>
      <p:pic>
        <p:nvPicPr>
          <p:cNvPr id="288" name="picture 28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6537959" y="4343400"/>
            <a:ext cx="914400" cy="914400"/>
          </a:xfrm>
          <a:prstGeom prst="rect">
            <a:avLst/>
          </a:prstGeom>
        </p:spPr>
      </p:pic>
      <p:grpSp>
        <p:nvGrpSpPr>
          <p:cNvPr id="52" name="group 52"/>
          <p:cNvGrpSpPr/>
          <p:nvPr/>
        </p:nvGrpSpPr>
        <p:grpSpPr>
          <a:xfrm rot="21600000">
            <a:off x="4023359" y="1325880"/>
            <a:ext cx="1280159" cy="594359"/>
            <a:chOff x="0" y="0"/>
            <a:chExt cx="1280159" cy="594359"/>
          </a:xfrm>
        </p:grpSpPr>
        <p:pic>
          <p:nvPicPr>
            <p:cNvPr id="290" name="picture 29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600000">
              <a:off x="0" y="0"/>
              <a:ext cx="1280159" cy="594359"/>
            </a:xfrm>
            <a:prstGeom prst="rect">
              <a:avLst/>
            </a:prstGeom>
          </p:spPr>
        </p:pic>
        <p:sp>
          <p:nvSpPr>
            <p:cNvPr id="292" name="textbox 292"/>
            <p:cNvSpPr/>
            <p:nvPr/>
          </p:nvSpPr>
          <p:spPr>
            <a:xfrm>
              <a:off x="-12700" y="-12700"/>
              <a:ext cx="1305560" cy="65341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254635" algn="l" rtl="0" eaLnBrk="0">
                <a:lnSpc>
                  <a:spcPts val="1835"/>
                </a:lnSpc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填报数据</a:t>
              </a:r>
              <a:endParaRPr lang="en-US" altLang="en-US" sz="1500" dirty="0"/>
            </a:p>
          </p:txBody>
        </p:sp>
      </p:grpSp>
      <p:grpSp>
        <p:nvGrpSpPr>
          <p:cNvPr id="54" name="group 54"/>
          <p:cNvGrpSpPr/>
          <p:nvPr/>
        </p:nvGrpSpPr>
        <p:grpSpPr>
          <a:xfrm rot="21600000">
            <a:off x="4023359" y="2057400"/>
            <a:ext cx="1280159" cy="594359"/>
            <a:chOff x="0" y="0"/>
            <a:chExt cx="1280159" cy="594359"/>
          </a:xfrm>
        </p:grpSpPr>
        <p:pic>
          <p:nvPicPr>
            <p:cNvPr id="294" name="picture 29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1600000">
              <a:off x="0" y="0"/>
              <a:ext cx="1280159" cy="594359"/>
            </a:xfrm>
            <a:prstGeom prst="rect">
              <a:avLst/>
            </a:prstGeom>
          </p:spPr>
        </p:pic>
        <p:sp>
          <p:nvSpPr>
            <p:cNvPr id="296" name="textbox 296"/>
            <p:cNvSpPr/>
            <p:nvPr/>
          </p:nvSpPr>
          <p:spPr>
            <a:xfrm>
              <a:off x="-12700" y="-12700"/>
              <a:ext cx="1305560" cy="65595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9000"/>
                </a:lnSpc>
              </a:pPr>
              <a:endParaRPr lang="en-US" altLang="en-US" sz="1000" dirty="0"/>
            </a:p>
            <a:p>
              <a:pPr marL="250190" algn="l" rtl="0" eaLnBrk="0">
                <a:lnSpc>
                  <a:spcPts val="1850"/>
                </a:lnSpc>
                <a:spcBef>
                  <a:spcPts val="0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检查结果</a:t>
              </a:r>
              <a:endParaRPr lang="en-US" altLang="en-US" sz="1500" dirty="0"/>
            </a:p>
          </p:txBody>
        </p:sp>
      </p:grpSp>
      <p:pic>
        <p:nvPicPr>
          <p:cNvPr id="298" name="picture 29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115881" y="1592402"/>
            <a:ext cx="975588" cy="760362"/>
          </a:xfrm>
          <a:prstGeom prst="rect">
            <a:avLst/>
          </a:prstGeom>
        </p:spPr>
      </p:pic>
      <p:grpSp>
        <p:nvGrpSpPr>
          <p:cNvPr id="56" name="group 56"/>
          <p:cNvGrpSpPr/>
          <p:nvPr/>
        </p:nvGrpSpPr>
        <p:grpSpPr>
          <a:xfrm rot="21600000">
            <a:off x="4023359" y="5349240"/>
            <a:ext cx="1280159" cy="548639"/>
            <a:chOff x="0" y="0"/>
            <a:chExt cx="1280159" cy="548639"/>
          </a:xfrm>
        </p:grpSpPr>
        <p:pic>
          <p:nvPicPr>
            <p:cNvPr id="300" name="picture 30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1600000">
              <a:off x="0" y="0"/>
              <a:ext cx="1280159" cy="548639"/>
            </a:xfrm>
            <a:prstGeom prst="rect">
              <a:avLst/>
            </a:prstGeom>
          </p:spPr>
        </p:pic>
        <p:sp>
          <p:nvSpPr>
            <p:cNvPr id="302" name="textbox 302"/>
            <p:cNvSpPr/>
            <p:nvPr/>
          </p:nvSpPr>
          <p:spPr>
            <a:xfrm>
              <a:off x="-12700" y="-12700"/>
              <a:ext cx="1305560" cy="60833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endParaRPr lang="en-US" altLang="en-US" sz="1000" dirty="0"/>
            </a:p>
            <a:p>
              <a:pPr marL="250190" algn="l" rtl="0" eaLnBrk="0">
                <a:lnSpc>
                  <a:spcPts val="1840"/>
                </a:lnSpc>
                <a:spcBef>
                  <a:spcPts val="5"/>
                </a:spcBef>
              </a:pPr>
              <a:r>
                <a:rPr sz="1500" kern="0" spc="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打印报表</a:t>
              </a:r>
              <a:endParaRPr lang="en-US" altLang="en-US" sz="1500" dirty="0"/>
            </a:p>
          </p:txBody>
        </p:sp>
      </p:grpSp>
      <p:grpSp>
        <p:nvGrpSpPr>
          <p:cNvPr id="58" name="group 58"/>
          <p:cNvGrpSpPr/>
          <p:nvPr/>
        </p:nvGrpSpPr>
        <p:grpSpPr>
          <a:xfrm rot="21600000">
            <a:off x="5715000" y="2057400"/>
            <a:ext cx="1005840" cy="594359"/>
            <a:chOff x="0" y="0"/>
            <a:chExt cx="1005840" cy="594359"/>
          </a:xfrm>
        </p:grpSpPr>
        <p:pic>
          <p:nvPicPr>
            <p:cNvPr id="304" name="picture 30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21600000">
              <a:off x="0" y="0"/>
              <a:ext cx="1005840" cy="594359"/>
            </a:xfrm>
            <a:prstGeom prst="rect">
              <a:avLst/>
            </a:prstGeom>
          </p:spPr>
        </p:pic>
        <p:sp>
          <p:nvSpPr>
            <p:cNvPr id="306" name="textbox 306"/>
            <p:cNvSpPr/>
            <p:nvPr/>
          </p:nvSpPr>
          <p:spPr>
            <a:xfrm>
              <a:off x="-12700" y="-12700"/>
              <a:ext cx="1031875" cy="6540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9000"/>
                </a:lnSpc>
              </a:pPr>
              <a:endParaRPr lang="en-US" altLang="en-US" sz="100" dirty="0"/>
            </a:p>
            <a:p>
              <a:pPr marL="278130" algn="l" rtl="0" eaLnBrk="0">
                <a:lnSpc>
                  <a:spcPct val="98000"/>
                </a:lnSpc>
              </a:pPr>
              <a:r>
                <a:rPr sz="14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第n步</a:t>
              </a:r>
              <a:endParaRPr lang="en-US" altLang="en-US" sz="1400" dirty="0"/>
            </a:p>
          </p:txBody>
        </p:sp>
      </p:grpSp>
      <p:grpSp>
        <p:nvGrpSpPr>
          <p:cNvPr id="60" name="group 60"/>
          <p:cNvGrpSpPr/>
          <p:nvPr/>
        </p:nvGrpSpPr>
        <p:grpSpPr>
          <a:xfrm rot="21600000">
            <a:off x="5715000" y="1325880"/>
            <a:ext cx="1005840" cy="594359"/>
            <a:chOff x="0" y="0"/>
            <a:chExt cx="1005840" cy="594359"/>
          </a:xfrm>
        </p:grpSpPr>
        <p:pic>
          <p:nvPicPr>
            <p:cNvPr id="308" name="picture 30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21600000">
              <a:off x="0" y="0"/>
              <a:ext cx="1005840" cy="594359"/>
            </a:xfrm>
            <a:prstGeom prst="rect">
              <a:avLst/>
            </a:prstGeom>
          </p:spPr>
        </p:pic>
        <p:sp>
          <p:nvSpPr>
            <p:cNvPr id="310" name="textbox 310"/>
            <p:cNvSpPr/>
            <p:nvPr/>
          </p:nvSpPr>
          <p:spPr>
            <a:xfrm>
              <a:off x="-12700" y="-12700"/>
              <a:ext cx="1031875" cy="6540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31000"/>
                </a:lnSpc>
              </a:pPr>
              <a:endParaRPr lang="en-US" altLang="en-US" sz="1000" dirty="0"/>
            </a:p>
            <a:p>
              <a:pPr marL="276225" algn="l" rtl="0" eaLnBrk="0">
                <a:lnSpc>
                  <a:spcPct val="98000"/>
                </a:lnSpc>
                <a:spcBef>
                  <a:spcPts val="5"/>
                </a:spcBef>
              </a:pP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第1步</a:t>
              </a:r>
              <a:endParaRPr lang="en-US" altLang="en-US" sz="1400" dirty="0"/>
            </a:p>
          </p:txBody>
        </p:sp>
      </p:grpSp>
      <p:pic>
        <p:nvPicPr>
          <p:cNvPr id="312" name="picture 31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600000">
            <a:off x="2777058" y="4246117"/>
            <a:ext cx="1123429" cy="520052"/>
          </a:xfrm>
          <a:prstGeom prst="rect">
            <a:avLst/>
          </a:prstGeom>
        </p:spPr>
      </p:pic>
      <p:grpSp>
        <p:nvGrpSpPr>
          <p:cNvPr id="62" name="group 62"/>
          <p:cNvGrpSpPr/>
          <p:nvPr/>
        </p:nvGrpSpPr>
        <p:grpSpPr>
          <a:xfrm rot="21600000">
            <a:off x="8458200" y="1371600"/>
            <a:ext cx="1005840" cy="548640"/>
            <a:chOff x="0" y="0"/>
            <a:chExt cx="1005840" cy="548640"/>
          </a:xfrm>
        </p:grpSpPr>
        <p:pic>
          <p:nvPicPr>
            <p:cNvPr id="314" name="picture 314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21600000">
              <a:off x="0" y="0"/>
              <a:ext cx="1005840" cy="548640"/>
            </a:xfrm>
            <a:prstGeom prst="rect">
              <a:avLst/>
            </a:prstGeom>
          </p:spPr>
        </p:pic>
        <p:sp>
          <p:nvSpPr>
            <p:cNvPr id="316" name="textbox 316"/>
            <p:cNvSpPr/>
            <p:nvPr/>
          </p:nvSpPr>
          <p:spPr>
            <a:xfrm>
              <a:off x="-12700" y="-12700"/>
              <a:ext cx="1031875" cy="62420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440055" algn="l" rtl="0" eaLnBrk="0">
                <a:lnSpc>
                  <a:spcPts val="615"/>
                </a:lnSpc>
              </a:pPr>
              <a:r>
                <a:rPr sz="17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…</a:t>
              </a:r>
              <a:endParaRPr lang="en-US" altLang="en-US" sz="1700" dirty="0"/>
            </a:p>
          </p:txBody>
        </p:sp>
      </p:grpSp>
      <p:grpSp>
        <p:nvGrpSpPr>
          <p:cNvPr id="64" name="group 64"/>
          <p:cNvGrpSpPr/>
          <p:nvPr/>
        </p:nvGrpSpPr>
        <p:grpSpPr>
          <a:xfrm rot="21600000">
            <a:off x="7086600" y="2057400"/>
            <a:ext cx="1005840" cy="548640"/>
            <a:chOff x="0" y="0"/>
            <a:chExt cx="1005840" cy="548640"/>
          </a:xfrm>
        </p:grpSpPr>
        <p:pic>
          <p:nvPicPr>
            <p:cNvPr id="318" name="picture 31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 rot="21600000">
              <a:off x="0" y="0"/>
              <a:ext cx="1005840" cy="548640"/>
            </a:xfrm>
            <a:prstGeom prst="rect">
              <a:avLst/>
            </a:prstGeom>
          </p:spPr>
        </p:pic>
        <p:sp>
          <p:nvSpPr>
            <p:cNvPr id="320" name="textbox 320"/>
            <p:cNvSpPr/>
            <p:nvPr/>
          </p:nvSpPr>
          <p:spPr>
            <a:xfrm>
              <a:off x="-12700" y="-12700"/>
              <a:ext cx="1031875" cy="60833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9000"/>
                </a:lnSpc>
              </a:pPr>
              <a:endParaRPr lang="en-US" altLang="en-US" sz="1000" dirty="0"/>
            </a:p>
            <a:p>
              <a:pPr marL="188595" algn="l" rtl="0" eaLnBrk="0">
                <a:lnSpc>
                  <a:spcPct val="98000"/>
                </a:lnSpc>
                <a:spcBef>
                  <a:spcPts val="0"/>
                </a:spcBef>
              </a:pPr>
              <a:r>
                <a:rPr sz="14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第n-</a:t>
              </a:r>
              <a:r>
                <a:rPr sz="1400" kern="0" spc="-2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4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1步</a:t>
              </a:r>
              <a:endParaRPr lang="en-US" altLang="en-US" sz="1400" dirty="0"/>
            </a:p>
          </p:txBody>
        </p:sp>
      </p:grpSp>
      <p:grpSp>
        <p:nvGrpSpPr>
          <p:cNvPr id="66" name="group 66"/>
          <p:cNvGrpSpPr/>
          <p:nvPr/>
        </p:nvGrpSpPr>
        <p:grpSpPr>
          <a:xfrm rot="21600000">
            <a:off x="7086600" y="1371600"/>
            <a:ext cx="1005840" cy="548640"/>
            <a:chOff x="0" y="0"/>
            <a:chExt cx="1005840" cy="548640"/>
          </a:xfrm>
        </p:grpSpPr>
        <p:pic>
          <p:nvPicPr>
            <p:cNvPr id="322" name="picture 32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rot="21600000">
              <a:off x="0" y="0"/>
              <a:ext cx="1005840" cy="548640"/>
            </a:xfrm>
            <a:prstGeom prst="rect">
              <a:avLst/>
            </a:prstGeom>
          </p:spPr>
        </p:pic>
        <p:sp>
          <p:nvSpPr>
            <p:cNvPr id="324" name="textbox 324"/>
            <p:cNvSpPr/>
            <p:nvPr/>
          </p:nvSpPr>
          <p:spPr>
            <a:xfrm>
              <a:off x="-12700" y="-12700"/>
              <a:ext cx="1031875" cy="60833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4000"/>
                </a:lnSpc>
              </a:pPr>
              <a:endParaRPr lang="en-US" altLang="en-US" sz="1000" dirty="0"/>
            </a:p>
            <a:p>
              <a:pPr marL="283210" algn="l" rtl="0" eaLnBrk="0">
                <a:lnSpc>
                  <a:spcPct val="98000"/>
                </a:lnSpc>
                <a:spcBef>
                  <a:spcPts val="5"/>
                </a:spcBef>
              </a:pP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第2步</a:t>
              </a:r>
              <a:endParaRPr lang="en-US" altLang="en-US" sz="1400" dirty="0"/>
            </a:p>
          </p:txBody>
        </p:sp>
      </p:grpSp>
      <p:sp>
        <p:nvSpPr>
          <p:cNvPr id="326" name="textbox 326"/>
          <p:cNvSpPr/>
          <p:nvPr/>
        </p:nvSpPr>
        <p:spPr>
          <a:xfrm>
            <a:off x="5561603" y="2753417"/>
            <a:ext cx="558165" cy="4476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9000"/>
              </a:lnSpc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有错误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和警告</a:t>
            </a:r>
            <a:endParaRPr lang="en-US" altLang="en-US" sz="1400" dirty="0"/>
          </a:p>
        </p:txBody>
      </p:sp>
      <p:sp>
        <p:nvSpPr>
          <p:cNvPr id="328" name="textbox 328"/>
          <p:cNvSpPr/>
          <p:nvPr/>
        </p:nvSpPr>
        <p:spPr>
          <a:xfrm>
            <a:off x="2231824" y="2351487"/>
            <a:ext cx="834389" cy="2597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840"/>
              </a:lnSpc>
            </a:pPr>
            <a:r>
              <a:rPr sz="1500" kern="0" spc="8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调查单位</a:t>
            </a:r>
            <a:endParaRPr lang="en-US" altLang="en-US" sz="1500" dirty="0"/>
          </a:p>
        </p:txBody>
      </p:sp>
      <p:sp>
        <p:nvSpPr>
          <p:cNvPr id="330" name="textbox 330"/>
          <p:cNvSpPr/>
          <p:nvPr/>
        </p:nvSpPr>
        <p:spPr>
          <a:xfrm>
            <a:off x="7619895" y="2753417"/>
            <a:ext cx="379729" cy="4483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3970" indent="-1270" algn="l" rtl="0" eaLnBrk="0">
              <a:lnSpc>
                <a:spcPct val="99000"/>
              </a:lnSpc>
            </a:pP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仍有</a:t>
            </a:r>
            <a:r>
              <a:rPr sz="14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警告</a:t>
            </a:r>
            <a:endParaRPr lang="en-US" altLang="en-US" sz="1400" dirty="0"/>
          </a:p>
        </p:txBody>
      </p:sp>
      <p:pic>
        <p:nvPicPr>
          <p:cNvPr id="332" name="picture 33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600000">
            <a:off x="5412663" y="4708601"/>
            <a:ext cx="1184542" cy="101536"/>
          </a:xfrm>
          <a:prstGeom prst="rect">
            <a:avLst/>
          </a:prstGeom>
        </p:spPr>
      </p:pic>
      <p:pic>
        <p:nvPicPr>
          <p:cNvPr id="334" name="picture 33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21600000">
            <a:off x="5243753" y="2279332"/>
            <a:ext cx="550050" cy="101536"/>
          </a:xfrm>
          <a:prstGeom prst="rect">
            <a:avLst/>
          </a:prstGeom>
        </p:spPr>
      </p:pic>
      <p:pic>
        <p:nvPicPr>
          <p:cNvPr id="336" name="picture 33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1600000">
            <a:off x="6626580" y="1557528"/>
            <a:ext cx="541452" cy="101536"/>
          </a:xfrm>
          <a:prstGeom prst="rect">
            <a:avLst/>
          </a:prstGeom>
        </p:spPr>
      </p:pic>
      <p:pic>
        <p:nvPicPr>
          <p:cNvPr id="338" name="picture 33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21600000">
            <a:off x="5248338" y="1553324"/>
            <a:ext cx="541387" cy="101536"/>
          </a:xfrm>
          <a:prstGeom prst="rect">
            <a:avLst/>
          </a:prstGeom>
        </p:spPr>
      </p:pic>
      <p:pic>
        <p:nvPicPr>
          <p:cNvPr id="340" name="picture 34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21600000">
            <a:off x="8004822" y="1566735"/>
            <a:ext cx="539446" cy="101524"/>
          </a:xfrm>
          <a:prstGeom prst="rect">
            <a:avLst/>
          </a:prstGeom>
        </p:spPr>
      </p:pic>
      <p:pic>
        <p:nvPicPr>
          <p:cNvPr id="342" name="picture 34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21600000">
            <a:off x="6630682" y="2275014"/>
            <a:ext cx="535178" cy="101510"/>
          </a:xfrm>
          <a:prstGeom prst="rect">
            <a:avLst/>
          </a:prstGeom>
        </p:spPr>
      </p:pic>
      <p:pic>
        <p:nvPicPr>
          <p:cNvPr id="344" name="picture 344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21600000">
            <a:off x="4607902" y="2536837"/>
            <a:ext cx="101511" cy="374472"/>
          </a:xfrm>
          <a:prstGeom prst="rect">
            <a:avLst/>
          </a:prstGeom>
        </p:spPr>
      </p:pic>
      <p:pic>
        <p:nvPicPr>
          <p:cNvPr id="346" name="picture 34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21600000">
            <a:off x="4612436" y="5038280"/>
            <a:ext cx="101498" cy="366166"/>
          </a:xfrm>
          <a:prstGeom prst="rect">
            <a:avLst/>
          </a:prstGeom>
        </p:spPr>
      </p:pic>
      <p:pic>
        <p:nvPicPr>
          <p:cNvPr id="348" name="picture 348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21600000">
            <a:off x="4605807" y="3468547"/>
            <a:ext cx="101536" cy="364578"/>
          </a:xfrm>
          <a:prstGeom prst="rect">
            <a:avLst/>
          </a:prstGeom>
        </p:spPr>
      </p:pic>
      <p:pic>
        <p:nvPicPr>
          <p:cNvPr id="350" name="picture 350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21600000">
            <a:off x="4615865" y="1810384"/>
            <a:ext cx="101524" cy="313829"/>
          </a:xfrm>
          <a:prstGeom prst="rect">
            <a:avLst/>
          </a:prstGeom>
        </p:spPr>
      </p:pic>
      <p:pic>
        <p:nvPicPr>
          <p:cNvPr id="352" name="picture 35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600000">
            <a:off x="4605807" y="4246117"/>
            <a:ext cx="101536" cy="235076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0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076" name="picture 20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073140" y="952500"/>
            <a:ext cx="5920740" cy="5431535"/>
          </a:xfrm>
          <a:prstGeom prst="rect">
            <a:avLst/>
          </a:prstGeom>
        </p:spPr>
      </p:pic>
      <p:pic>
        <p:nvPicPr>
          <p:cNvPr id="2078" name="picture 20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98120" y="972311"/>
            <a:ext cx="5760720" cy="5353811"/>
          </a:xfrm>
          <a:prstGeom prst="rect">
            <a:avLst/>
          </a:prstGeom>
        </p:spPr>
      </p:pic>
      <p:grpSp>
        <p:nvGrpSpPr>
          <p:cNvPr id="330" name="group 330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2080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82" name="textbox 2082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数据汇总</a:t>
              </a:r>
              <a:endParaRPr lang="en-US" altLang="en-US" sz="2300" dirty="0"/>
            </a:p>
          </p:txBody>
        </p:sp>
        <p:pic>
          <p:nvPicPr>
            <p:cNvPr id="2084" name="picture 208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2086" name="picture 20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2088" name="textbox 208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grpSp>
        <p:nvGrpSpPr>
          <p:cNvPr id="332" name="group 332"/>
          <p:cNvGrpSpPr/>
          <p:nvPr/>
        </p:nvGrpSpPr>
        <p:grpSpPr>
          <a:xfrm rot="21600000">
            <a:off x="6851662" y="4856454"/>
            <a:ext cx="3577514" cy="817499"/>
            <a:chOff x="0" y="0"/>
            <a:chExt cx="3577514" cy="817499"/>
          </a:xfrm>
        </p:grpSpPr>
        <p:pic>
          <p:nvPicPr>
            <p:cNvPr id="2090" name="picture 20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3577514" cy="817499"/>
            </a:xfrm>
            <a:prstGeom prst="rect">
              <a:avLst/>
            </a:prstGeom>
          </p:spPr>
        </p:pic>
        <p:sp>
          <p:nvSpPr>
            <p:cNvPr id="2092" name="textbox 2092"/>
            <p:cNvSpPr/>
            <p:nvPr/>
          </p:nvSpPr>
          <p:spPr>
            <a:xfrm>
              <a:off x="-12700" y="-12700"/>
              <a:ext cx="3602990" cy="86995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</a:pPr>
              <a:endParaRPr lang="en-US" altLang="en-US" sz="800" dirty="0"/>
            </a:p>
            <a:p>
              <a:pPr marL="431800" algn="l" rtl="0" eaLnBrk="0">
                <a:lnSpc>
                  <a:spcPct val="115000"/>
                </a:lnSpc>
              </a:pPr>
              <a:r>
                <a:rPr sz="1200" b="1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数据规模、</a:t>
              </a:r>
              <a:r>
                <a:rPr sz="1200" b="1" kern="0" spc="1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增长率、</a:t>
              </a:r>
              <a:r>
                <a:rPr sz="1200" b="1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</a:t>
              </a:r>
              <a:r>
                <a:rPr sz="1200" b="1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占比、</a:t>
              </a:r>
              <a:r>
                <a:rPr sz="1200" b="1" kern="0" spc="1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排序等</a:t>
              </a:r>
              <a:r>
                <a:rPr sz="1200" b="1" kern="0" spc="-7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数值计算</a:t>
              </a:r>
              <a:r>
                <a:rPr sz="1200" b="1" kern="0" spc="-7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</a:t>
              </a:r>
              <a:r>
                <a:rPr sz="1200" b="1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</a:t>
              </a:r>
              <a:r>
                <a:rPr sz="1200" b="1" kern="0" spc="-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</a:t>
              </a:r>
              <a:r>
                <a:rPr sz="1200" b="1" kern="0" spc="-1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计图表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和</a:t>
              </a:r>
              <a:r>
                <a:rPr sz="1200" b="1" kern="0" spc="-1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文字描述</a:t>
              </a:r>
              <a:r>
                <a:rPr sz="1200" b="1" kern="0" spc="-1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通过</a:t>
              </a:r>
              <a:r>
                <a:rPr sz="1200" b="1" kern="0" spc="-20" dirty="0">
                  <a:ln w="4358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点选快速生成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，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2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助</a:t>
              </a:r>
              <a:r>
                <a:rPr sz="1200" b="1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     </a:t>
              </a: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力数据分析报告撰写。</a:t>
              </a:r>
              <a:endParaRPr lang="en-US" altLang="en-US" sz="1200" dirty="0"/>
            </a:p>
          </p:txBody>
        </p:sp>
      </p:grpSp>
      <p:grpSp>
        <p:nvGrpSpPr>
          <p:cNvPr id="334" name="group 334"/>
          <p:cNvGrpSpPr/>
          <p:nvPr/>
        </p:nvGrpSpPr>
        <p:grpSpPr>
          <a:xfrm rot="21600000">
            <a:off x="2689517" y="5267159"/>
            <a:ext cx="2338692" cy="601459"/>
            <a:chOff x="0" y="0"/>
            <a:chExt cx="2338692" cy="601459"/>
          </a:xfrm>
        </p:grpSpPr>
        <p:pic>
          <p:nvPicPr>
            <p:cNvPr id="2094" name="picture 209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11976"/>
              <a:ext cx="2338692" cy="589483"/>
            </a:xfrm>
            <a:prstGeom prst="rect">
              <a:avLst/>
            </a:prstGeom>
          </p:spPr>
        </p:pic>
        <p:sp>
          <p:nvSpPr>
            <p:cNvPr id="2096" name="textbox 2096"/>
            <p:cNvSpPr/>
            <p:nvPr/>
          </p:nvSpPr>
          <p:spPr>
            <a:xfrm>
              <a:off x="210545" y="113924"/>
              <a:ext cx="2141220" cy="30924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6000"/>
                </a:lnSpc>
              </a:pPr>
              <a:endParaRPr lang="en-US" altLang="en-US" sz="100" dirty="0"/>
            </a:p>
            <a:p>
              <a:pPr marL="41910" algn="l" rtl="0" eaLnBrk="0">
                <a:lnSpc>
                  <a:spcPct val="80000"/>
                </a:lnSpc>
                <a:tabLst>
                  <a:tab pos="121285" algn="l"/>
                </a:tabLst>
              </a:pPr>
              <a:r>
                <a:rPr sz="12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	</a:t>
              </a:r>
              <a:r>
                <a:rPr sz="1200" b="1" kern="0" spc="0" dirty="0">
                  <a:ln w="4358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检索指标和条件可以保存以</a:t>
              </a:r>
              <a:r>
                <a:rPr sz="1200" b="1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200" b="1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  </a:t>
              </a:r>
              <a:endParaRPr lang="en-US" altLang="en-US" sz="1200" dirty="0"/>
            </a:p>
          </p:txBody>
        </p:sp>
        <p:pic>
          <p:nvPicPr>
            <p:cNvPr id="2098" name="picture 209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2306393" y="126624"/>
              <a:ext cx="27579" cy="283758"/>
            </a:xfrm>
            <a:prstGeom prst="rect">
              <a:avLst/>
            </a:prstGeom>
          </p:spPr>
        </p:pic>
        <p:pic>
          <p:nvPicPr>
            <p:cNvPr id="2100" name="picture 21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223245" y="168750"/>
              <a:ext cx="29758" cy="80558"/>
            </a:xfrm>
            <a:prstGeom prst="rect">
              <a:avLst/>
            </a:prstGeom>
          </p:spPr>
        </p:pic>
        <p:pic>
          <p:nvPicPr>
            <p:cNvPr id="2102" name="picture 210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223245" y="0"/>
              <a:ext cx="2115446" cy="105582"/>
            </a:xfrm>
            <a:prstGeom prst="rect">
              <a:avLst/>
            </a:prstGeom>
          </p:spPr>
        </p:pic>
        <p:pic>
          <p:nvPicPr>
            <p:cNvPr id="2104" name="picture 210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269168" y="573880"/>
              <a:ext cx="2010958" cy="27579"/>
            </a:xfrm>
            <a:prstGeom prst="rect">
              <a:avLst/>
            </a:prstGeom>
          </p:spPr>
        </p:pic>
        <p:sp>
          <p:nvSpPr>
            <p:cNvPr id="2106" name="rect"/>
            <p:cNvSpPr/>
            <p:nvPr/>
          </p:nvSpPr>
          <p:spPr>
            <a:xfrm>
              <a:off x="223245" y="67150"/>
              <a:ext cx="29758" cy="80558"/>
            </a:xfrm>
            <a:prstGeom prst="rect">
              <a:avLst/>
            </a:prstGeom>
            <a:solidFill>
              <a:srgbClr val="FF0000">
                <a:alpha val="96078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108" name="textbox 2108"/>
          <p:cNvSpPr/>
          <p:nvPr/>
        </p:nvSpPr>
        <p:spPr>
          <a:xfrm>
            <a:off x="3010039" y="5611100"/>
            <a:ext cx="2031364" cy="2082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ct val="100000"/>
              </a:lnSpc>
            </a:pPr>
            <a:r>
              <a:rPr sz="1200" b="1" kern="0" spc="-60" dirty="0">
                <a:ln w="4358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备下次再用。</a:t>
            </a:r>
            <a:r>
              <a:rPr sz="1200" b="1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    </a:t>
            </a:r>
            <a:r>
              <a:rPr sz="1200" b="1" kern="0" spc="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                   </a:t>
            </a:r>
            <a:r>
              <a:rPr sz="700" kern="0" spc="-60" dirty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</a:t>
            </a:r>
            <a:endParaRPr lang="en-US" altLang="en-US" sz="7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0" name="picture 21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112" name="picture 2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989320" y="1412747"/>
            <a:ext cx="6018275" cy="4392167"/>
          </a:xfrm>
          <a:prstGeom prst="rect">
            <a:avLst/>
          </a:prstGeom>
        </p:spPr>
      </p:pic>
      <p:grpSp>
        <p:nvGrpSpPr>
          <p:cNvPr id="336" name="group 336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2114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16" name="textbox 2116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数据导出</a:t>
              </a:r>
              <a:endParaRPr lang="en-US" altLang="en-US" sz="2300" dirty="0"/>
            </a:p>
          </p:txBody>
        </p:sp>
        <p:pic>
          <p:nvPicPr>
            <p:cNvPr id="2118" name="picture 21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2120" name="picture 21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2122" name="textbox 2122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4" name="picture 21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126" name="picture 2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309359" y="1234440"/>
            <a:ext cx="5852159" cy="4526279"/>
          </a:xfrm>
          <a:prstGeom prst="rect">
            <a:avLst/>
          </a:prstGeom>
        </p:spPr>
      </p:pic>
      <p:grpSp>
        <p:nvGrpSpPr>
          <p:cNvPr id="338" name="group 338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212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30" name="textbox 2130"/>
            <p:cNvSpPr/>
            <p:nvPr/>
          </p:nvSpPr>
          <p:spPr>
            <a:xfrm>
              <a:off x="889063" y="129502"/>
              <a:ext cx="48533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（二） 各级统计管理员</a:t>
              </a:r>
              <a:r>
                <a:rPr sz="2300" b="1" kern="0" spc="-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数据集册</a:t>
              </a:r>
              <a:endParaRPr lang="en-US" altLang="en-US" sz="2300" dirty="0"/>
            </a:p>
          </p:txBody>
        </p:sp>
        <p:pic>
          <p:nvPicPr>
            <p:cNvPr id="2132" name="picture 21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2134" name="picture 2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sp>
        <p:nvSpPr>
          <p:cNvPr id="2136" name="textbox 2136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2138" name="rect"/>
          <p:cNvSpPr/>
          <p:nvPr/>
        </p:nvSpPr>
        <p:spPr>
          <a:xfrm>
            <a:off x="2395016" y="1842541"/>
            <a:ext cx="2505417" cy="102870"/>
          </a:xfrm>
          <a:prstGeom prst="rect">
            <a:avLst/>
          </a:prstGeom>
          <a:solidFill>
            <a:srgbClr val="FF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40" name="rect"/>
          <p:cNvSpPr/>
          <p:nvPr/>
        </p:nvSpPr>
        <p:spPr>
          <a:xfrm>
            <a:off x="594817" y="2490609"/>
            <a:ext cx="633209" cy="102869"/>
          </a:xfrm>
          <a:prstGeom prst="rect">
            <a:avLst/>
          </a:prstGeom>
          <a:solidFill>
            <a:srgbClr val="FF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142" name="rect"/>
          <p:cNvSpPr/>
          <p:nvPr/>
        </p:nvSpPr>
        <p:spPr>
          <a:xfrm>
            <a:off x="1458912" y="2824365"/>
            <a:ext cx="417195" cy="102870"/>
          </a:xfrm>
          <a:prstGeom prst="rect">
            <a:avLst/>
          </a:prstGeom>
          <a:solidFill>
            <a:srgbClr val="FF0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884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146" name="picture 21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9729216" cy="2962655"/>
          </a:xfrm>
          <a:prstGeom prst="rect">
            <a:avLst/>
          </a:prstGeom>
        </p:spPr>
      </p:pic>
      <p:pic>
        <p:nvPicPr>
          <p:cNvPr id="2148" name="picture 21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815327" y="5715000"/>
            <a:ext cx="4126992" cy="1143000"/>
          </a:xfrm>
          <a:prstGeom prst="rect">
            <a:avLst/>
          </a:prstGeom>
        </p:spPr>
      </p:pic>
      <p:sp>
        <p:nvSpPr>
          <p:cNvPr id="2150" name="textbox 2150"/>
          <p:cNvSpPr/>
          <p:nvPr/>
        </p:nvSpPr>
        <p:spPr>
          <a:xfrm>
            <a:off x="4973808" y="2707197"/>
            <a:ext cx="2710179" cy="7480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5685"/>
              </a:lnSpc>
            </a:pPr>
            <a:r>
              <a:rPr sz="4100" kern="0" spc="-3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介绍完毕！</a:t>
            </a:r>
            <a:endParaRPr lang="en-US" altLang="en-US" sz="4100" dirty="0"/>
          </a:p>
        </p:txBody>
      </p:sp>
      <p:sp>
        <p:nvSpPr>
          <p:cNvPr id="2152" name="textbox 2152"/>
          <p:cNvSpPr/>
          <p:nvPr/>
        </p:nvSpPr>
        <p:spPr>
          <a:xfrm>
            <a:off x="5535405" y="3377758"/>
            <a:ext cx="1590039" cy="7480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5685"/>
              </a:lnSpc>
            </a:pPr>
            <a:r>
              <a:rPr sz="3700" kern="0" spc="-3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谢谢！</a:t>
            </a:r>
            <a:endParaRPr lang="en-US" altLang="en-US" sz="3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3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 rot="21600000">
            <a:off x="6859434" y="990549"/>
            <a:ext cx="4781182" cy="5184699"/>
            <a:chOff x="0" y="0"/>
            <a:chExt cx="4781182" cy="5184699"/>
          </a:xfrm>
        </p:grpSpPr>
        <p:sp>
          <p:nvSpPr>
            <p:cNvPr id="356" name="rect"/>
            <p:cNvSpPr/>
            <p:nvPr/>
          </p:nvSpPr>
          <p:spPr>
            <a:xfrm>
              <a:off x="0" y="0"/>
              <a:ext cx="4781182" cy="5184699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58" name="rect"/>
            <p:cNvSpPr/>
            <p:nvPr/>
          </p:nvSpPr>
          <p:spPr>
            <a:xfrm>
              <a:off x="108204" y="131914"/>
              <a:ext cx="4572317" cy="403796"/>
            </a:xfrm>
            <a:prstGeom prst="rect">
              <a:avLst/>
            </a:prstGeom>
            <a:solidFill>
              <a:srgbClr val="ED7D31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60" name="rect"/>
            <p:cNvSpPr/>
            <p:nvPr/>
          </p:nvSpPr>
          <p:spPr>
            <a:xfrm>
              <a:off x="108204" y="1176159"/>
              <a:ext cx="4572317" cy="408851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62" name="rect"/>
            <p:cNvSpPr/>
            <p:nvPr/>
          </p:nvSpPr>
          <p:spPr>
            <a:xfrm>
              <a:off x="108204" y="2592374"/>
              <a:ext cx="4572317" cy="409955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64" name="rect"/>
            <p:cNvSpPr/>
            <p:nvPr/>
          </p:nvSpPr>
          <p:spPr>
            <a:xfrm>
              <a:off x="108204" y="720864"/>
              <a:ext cx="4572317" cy="396277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66" name="rect"/>
            <p:cNvSpPr/>
            <p:nvPr/>
          </p:nvSpPr>
          <p:spPr>
            <a:xfrm>
              <a:off x="108204" y="2112263"/>
              <a:ext cx="4572317" cy="408800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68" name="rect"/>
            <p:cNvSpPr/>
            <p:nvPr/>
          </p:nvSpPr>
          <p:spPr>
            <a:xfrm>
              <a:off x="108204" y="1656638"/>
              <a:ext cx="4572317" cy="396240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70" name="rect"/>
            <p:cNvSpPr/>
            <p:nvPr/>
          </p:nvSpPr>
          <p:spPr>
            <a:xfrm>
              <a:off x="108204" y="3096818"/>
              <a:ext cx="4572317" cy="409117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72" name="rect"/>
            <p:cNvSpPr/>
            <p:nvPr/>
          </p:nvSpPr>
          <p:spPr>
            <a:xfrm>
              <a:off x="108204" y="4087418"/>
              <a:ext cx="4572317" cy="408863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74" name="rect"/>
            <p:cNvSpPr/>
            <p:nvPr/>
          </p:nvSpPr>
          <p:spPr>
            <a:xfrm>
              <a:off x="108204" y="4629315"/>
              <a:ext cx="4572317" cy="409079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76" name="rect"/>
            <p:cNvSpPr/>
            <p:nvPr/>
          </p:nvSpPr>
          <p:spPr>
            <a:xfrm>
              <a:off x="108204" y="3582974"/>
              <a:ext cx="4572317" cy="409955"/>
            </a:xfrm>
            <a:prstGeom prst="rect">
              <a:avLst/>
            </a:prstGeom>
            <a:solidFill>
              <a:srgbClr val="DEEBF7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78" name="textbox 378"/>
            <p:cNvSpPr/>
            <p:nvPr/>
          </p:nvSpPr>
          <p:spPr>
            <a:xfrm>
              <a:off x="209868" y="191609"/>
              <a:ext cx="3807459" cy="479552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2000"/>
                </a:lnSpc>
              </a:pPr>
              <a:endParaRPr lang="en-US" altLang="en-US" sz="100" dirty="0"/>
            </a:p>
            <a:p>
              <a:pPr marL="918845" algn="l" rtl="0" eaLnBrk="0">
                <a:lnSpc>
                  <a:spcPct val="95000"/>
                </a:lnSpc>
              </a:pP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机构帐号涉及调查项目</a:t>
              </a:r>
              <a:endParaRPr lang="en-US" altLang="en-US" sz="2000" dirty="0"/>
            </a:p>
            <a:p>
              <a:pPr algn="l" rtl="0" eaLnBrk="0">
                <a:lnSpc>
                  <a:spcPct val="159000"/>
                </a:lnSpc>
              </a:pPr>
              <a:endParaRPr lang="en-US" altLang="en-US" sz="1000" dirty="0"/>
            </a:p>
            <a:p>
              <a:pPr marL="33655" algn="l" rtl="0" eaLnBrk="0">
                <a:lnSpc>
                  <a:spcPct val="100000"/>
                </a:lnSpc>
                <a:spcBef>
                  <a:spcPts val="510"/>
                </a:spcBef>
              </a:pP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3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国家火炬软件产业基地</a:t>
              </a: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统计年报</a:t>
              </a:r>
              <a:endParaRPr lang="en-US" altLang="en-US" sz="1700" dirty="0"/>
            </a:p>
            <a:p>
              <a:pPr marL="15875" algn="l" rtl="0" eaLnBrk="0">
                <a:lnSpc>
                  <a:spcPct val="100000"/>
                </a:lnSpc>
                <a:spcBef>
                  <a:spcPts val="1595"/>
                </a:spcBef>
              </a:pPr>
              <a:r>
                <a:rPr sz="1700" kern="0" spc="5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sz="1700" kern="0" spc="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3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国家火炬特色产业基</a:t>
              </a: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地统计年报</a:t>
              </a:r>
              <a:endParaRPr lang="en-US" altLang="en-US" sz="1700" dirty="0"/>
            </a:p>
            <a:p>
              <a:pPr marL="18415" algn="l" rtl="0" eaLnBrk="0">
                <a:lnSpc>
                  <a:spcPct val="100000"/>
                </a:lnSpc>
                <a:spcBef>
                  <a:spcPts val="1695"/>
                </a:spcBef>
              </a:pPr>
              <a:r>
                <a:rPr sz="1700" kern="0" spc="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r>
                <a:rPr sz="17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2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创新型产业集群统计季报、</a:t>
              </a:r>
              <a:r>
                <a:rPr sz="1700" kern="0" spc="2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年报</a:t>
              </a:r>
              <a:endParaRPr lang="en-US" altLang="en-US" sz="1700" dirty="0"/>
            </a:p>
            <a:p>
              <a:pPr marL="12700" algn="l" rtl="0" eaLnBrk="0">
                <a:lnSpc>
                  <a:spcPct val="100000"/>
                </a:lnSpc>
                <a:spcBef>
                  <a:spcPts val="1595"/>
                </a:spcBef>
              </a:pP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4</a:t>
              </a: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2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省级高新区统计年报</a:t>
              </a:r>
              <a:endParaRPr lang="en-US" altLang="en-US" sz="17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marL="19050" algn="l" rtl="0" eaLnBrk="0">
                <a:lnSpc>
                  <a:spcPct val="100000"/>
                </a:lnSpc>
                <a:spcBef>
                  <a:spcPts val="510"/>
                </a:spcBef>
              </a:pPr>
              <a:r>
                <a:rPr sz="1700" kern="0" spc="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5</a:t>
              </a:r>
              <a:r>
                <a:rPr sz="17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3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国家大学科技园统计季报、</a:t>
              </a:r>
              <a:r>
                <a:rPr sz="1700" kern="0" spc="2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年报</a:t>
              </a:r>
              <a:endParaRPr lang="en-US" altLang="en-US" sz="1700" dirty="0"/>
            </a:p>
            <a:p>
              <a:pPr algn="l" rtl="0" eaLnBrk="0">
                <a:lnSpc>
                  <a:spcPct val="118000"/>
                </a:lnSpc>
              </a:pPr>
              <a:endParaRPr lang="en-US" altLang="en-US" sz="1000" dirty="0"/>
            </a:p>
            <a:p>
              <a:pPr marL="18415" algn="l" rtl="0" eaLnBrk="0">
                <a:lnSpc>
                  <a:spcPct val="100000"/>
                </a:lnSpc>
                <a:spcBef>
                  <a:spcPts val="515"/>
                </a:spcBef>
              </a:pPr>
              <a:r>
                <a:rPr sz="1700" kern="0" spc="-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6</a:t>
              </a:r>
              <a:r>
                <a:rPr sz="17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20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众创空间统计季报、</a:t>
              </a:r>
              <a:r>
                <a:rPr sz="1700" kern="0" spc="2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半年报、</a:t>
              </a:r>
              <a:r>
                <a:rPr sz="1700" kern="0" spc="2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-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年报</a:t>
              </a:r>
              <a:endParaRPr lang="en-US" altLang="en-US" sz="1700" dirty="0"/>
            </a:p>
            <a:p>
              <a:pPr algn="l" rtl="0" eaLnBrk="0">
                <a:lnSpc>
                  <a:spcPct val="106000"/>
                </a:lnSpc>
              </a:pPr>
              <a:endParaRPr lang="en-US" altLang="en-US" sz="1000" dirty="0"/>
            </a:p>
            <a:p>
              <a:pPr marL="20320" algn="l" rtl="0" eaLnBrk="0">
                <a:lnSpc>
                  <a:spcPct val="100000"/>
                </a:lnSpc>
                <a:spcBef>
                  <a:spcPts val="515"/>
                </a:spcBef>
              </a:pPr>
              <a:r>
                <a:rPr sz="1700" kern="0" spc="1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7</a:t>
              </a:r>
              <a:r>
                <a:rPr sz="17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2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科技企业孵化器统计季报、</a:t>
              </a:r>
              <a:r>
                <a:rPr sz="1700" kern="0" spc="2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年报</a:t>
              </a:r>
              <a:endParaRPr lang="en-US" altLang="en-US" sz="1700" dirty="0"/>
            </a:p>
            <a:p>
              <a:pPr algn="l" rtl="0" eaLnBrk="0">
                <a:lnSpc>
                  <a:spcPct val="118000"/>
                </a:lnSpc>
              </a:pPr>
              <a:endParaRPr lang="en-US" altLang="en-US" sz="1000" dirty="0"/>
            </a:p>
            <a:p>
              <a:pPr marL="19050" algn="l" rtl="0" eaLnBrk="0">
                <a:lnSpc>
                  <a:spcPct val="100000"/>
                </a:lnSpc>
                <a:spcBef>
                  <a:spcPts val="515"/>
                </a:spcBef>
              </a:pP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8</a:t>
              </a: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2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4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生产力促进中心统计年报</a:t>
              </a:r>
              <a:endParaRPr lang="en-US" altLang="en-US" sz="1700" dirty="0"/>
            </a:p>
            <a:p>
              <a:pPr algn="l" rtl="0" eaLnBrk="0">
                <a:lnSpc>
                  <a:spcPct val="14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400" dirty="0"/>
            </a:p>
            <a:p>
              <a:pPr marL="19050" algn="l" rtl="0" eaLnBrk="0">
                <a:lnSpc>
                  <a:spcPct val="100000"/>
                </a:lnSpc>
                <a:spcBef>
                  <a:spcPts val="5"/>
                </a:spcBef>
              </a:pPr>
              <a:r>
                <a:rPr sz="1700" kern="0" spc="-7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9</a:t>
              </a:r>
              <a:r>
                <a:rPr sz="17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3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国家高新区风险投资机构</a:t>
              </a:r>
              <a:r>
                <a:rPr sz="1700" kern="0" spc="-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统计年报</a:t>
              </a:r>
              <a:endParaRPr lang="en-US" altLang="en-US" sz="1700" dirty="0"/>
            </a:p>
          </p:txBody>
        </p:sp>
      </p:grpSp>
      <p:grpSp>
        <p:nvGrpSpPr>
          <p:cNvPr id="70" name="group 70"/>
          <p:cNvGrpSpPr/>
          <p:nvPr/>
        </p:nvGrpSpPr>
        <p:grpSpPr>
          <a:xfrm rot="21600000">
            <a:off x="1199388" y="3284982"/>
            <a:ext cx="4104525" cy="3096348"/>
            <a:chOff x="0" y="0"/>
            <a:chExt cx="4104525" cy="3096348"/>
          </a:xfrm>
        </p:grpSpPr>
        <p:sp>
          <p:nvSpPr>
            <p:cNvPr id="380" name="rect"/>
            <p:cNvSpPr/>
            <p:nvPr/>
          </p:nvSpPr>
          <p:spPr>
            <a:xfrm>
              <a:off x="0" y="0"/>
              <a:ext cx="4104525" cy="3096348"/>
            </a:xfrm>
            <a:prstGeom prst="rect">
              <a:avLst/>
            </a:prstGeom>
            <a:solidFill>
              <a:srgbClr val="5B9BD5">
                <a:alpha val="2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grpSp>
          <p:nvGrpSpPr>
            <p:cNvPr id="72" name="group 72"/>
            <p:cNvGrpSpPr/>
            <p:nvPr/>
          </p:nvGrpSpPr>
          <p:grpSpPr>
            <a:xfrm rot="21600000">
              <a:off x="89915" y="131826"/>
              <a:ext cx="3881793" cy="2847479"/>
              <a:chOff x="0" y="0"/>
              <a:chExt cx="3881793" cy="2847479"/>
            </a:xfrm>
          </p:grpSpPr>
          <p:sp>
            <p:nvSpPr>
              <p:cNvPr id="382" name="path"/>
              <p:cNvSpPr/>
              <p:nvPr/>
            </p:nvSpPr>
            <p:spPr>
              <a:xfrm>
                <a:off x="0" y="0"/>
                <a:ext cx="3870959" cy="403897"/>
              </a:xfrm>
              <a:custGeom>
                <a:avLst/>
                <a:gdLst/>
                <a:ahLst/>
                <a:cxnLst/>
                <a:rect l="0" t="0" r="0" b="0"/>
                <a:pathLst>
                  <a:path w="6095" h="636">
                    <a:moveTo>
                      <a:pt x="0" y="105"/>
                    </a:moveTo>
                    <a:moveTo>
                      <a:pt x="0" y="105"/>
                    </a:moveTo>
                    <a:cubicBezTo>
                      <a:pt x="0" y="47"/>
                      <a:pt x="47" y="0"/>
                      <a:pt x="105" y="0"/>
                    </a:cubicBezTo>
                    <a:lnTo>
                      <a:pt x="5990" y="0"/>
                    </a:lnTo>
                    <a:cubicBezTo>
                      <a:pt x="6047" y="0"/>
                      <a:pt x="6095" y="47"/>
                      <a:pt x="6095" y="105"/>
                    </a:cubicBezTo>
                    <a:lnTo>
                      <a:pt x="6095" y="530"/>
                    </a:lnTo>
                    <a:cubicBezTo>
                      <a:pt x="6095" y="588"/>
                      <a:pt x="6047" y="636"/>
                      <a:pt x="5990" y="635"/>
                    </a:cubicBezTo>
                    <a:lnTo>
                      <a:pt x="105" y="635"/>
                    </a:lnTo>
                    <a:cubicBezTo>
                      <a:pt x="47" y="636"/>
                      <a:pt x="0" y="588"/>
                      <a:pt x="0" y="530"/>
                    </a:cubicBezTo>
                    <a:lnTo>
                      <a:pt x="0" y="105"/>
                    </a:lnTo>
                  </a:path>
                </a:pathLst>
              </a:custGeom>
              <a:solidFill>
                <a:srgbClr val="ED7D31">
                  <a:alpha val="20000"/>
                </a:srgbClr>
              </a:solidFill>
              <a:ln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4" name="path"/>
              <p:cNvSpPr/>
              <p:nvPr/>
            </p:nvSpPr>
            <p:spPr>
              <a:xfrm>
                <a:off x="0" y="513587"/>
                <a:ext cx="3881793" cy="2333892"/>
              </a:xfrm>
              <a:custGeom>
                <a:avLst/>
                <a:gdLst/>
                <a:ahLst/>
                <a:cxnLst/>
                <a:rect l="0" t="0" r="0" b="0"/>
                <a:pathLst>
                  <a:path w="6113" h="3675">
                    <a:moveTo>
                      <a:pt x="16" y="1056"/>
                    </a:moveTo>
                    <a:moveTo>
                      <a:pt x="16" y="1056"/>
                    </a:moveTo>
                    <a:cubicBezTo>
                      <a:pt x="17" y="987"/>
                      <a:pt x="73" y="932"/>
                      <a:pt x="141" y="931"/>
                    </a:cubicBezTo>
                    <a:lnTo>
                      <a:pt x="5990" y="931"/>
                    </a:lnTo>
                    <a:cubicBezTo>
                      <a:pt x="6057" y="932"/>
                      <a:pt x="6113" y="987"/>
                      <a:pt x="6112" y="1056"/>
                    </a:cubicBezTo>
                    <a:lnTo>
                      <a:pt x="6112" y="1550"/>
                    </a:lnTo>
                    <a:cubicBezTo>
                      <a:pt x="6113" y="1618"/>
                      <a:pt x="6057" y="1674"/>
                      <a:pt x="5990" y="1675"/>
                    </a:cubicBezTo>
                    <a:lnTo>
                      <a:pt x="141" y="1675"/>
                    </a:lnTo>
                    <a:cubicBezTo>
                      <a:pt x="73" y="1674"/>
                      <a:pt x="17" y="1618"/>
                      <a:pt x="16" y="1550"/>
                    </a:cubicBezTo>
                    <a:lnTo>
                      <a:pt x="16" y="1056"/>
                    </a:lnTo>
                  </a:path>
                  <a:path w="6113" h="3675">
                    <a:moveTo>
                      <a:pt x="16" y="134"/>
                    </a:moveTo>
                    <a:moveTo>
                      <a:pt x="16" y="134"/>
                    </a:moveTo>
                    <a:cubicBezTo>
                      <a:pt x="17" y="60"/>
                      <a:pt x="77" y="0"/>
                      <a:pt x="151" y="0"/>
                    </a:cubicBezTo>
                    <a:lnTo>
                      <a:pt x="5980" y="0"/>
                    </a:lnTo>
                    <a:cubicBezTo>
                      <a:pt x="6053" y="0"/>
                      <a:pt x="6113" y="60"/>
                      <a:pt x="6112" y="134"/>
                    </a:cubicBezTo>
                    <a:lnTo>
                      <a:pt x="6112" y="664"/>
                    </a:lnTo>
                    <a:cubicBezTo>
                      <a:pt x="6113" y="738"/>
                      <a:pt x="6053" y="797"/>
                      <a:pt x="5980" y="796"/>
                    </a:cubicBezTo>
                    <a:lnTo>
                      <a:pt x="151" y="796"/>
                    </a:lnTo>
                    <a:cubicBezTo>
                      <a:pt x="77" y="797"/>
                      <a:pt x="17" y="738"/>
                      <a:pt x="16" y="664"/>
                    </a:cubicBezTo>
                    <a:lnTo>
                      <a:pt x="16" y="134"/>
                    </a:lnTo>
                  </a:path>
                  <a:path w="6113" h="3675">
                    <a:moveTo>
                      <a:pt x="0" y="2829"/>
                    </a:moveTo>
                    <a:moveTo>
                      <a:pt x="0" y="2829"/>
                    </a:moveTo>
                    <a:cubicBezTo>
                      <a:pt x="0" y="2736"/>
                      <a:pt x="75" y="2660"/>
                      <a:pt x="170" y="2661"/>
                    </a:cubicBezTo>
                    <a:lnTo>
                      <a:pt x="5925" y="2661"/>
                    </a:lnTo>
                    <a:cubicBezTo>
                      <a:pt x="6019" y="2660"/>
                      <a:pt x="6095" y="2736"/>
                      <a:pt x="6095" y="2829"/>
                    </a:cubicBezTo>
                    <a:lnTo>
                      <a:pt x="6095" y="3506"/>
                    </a:lnTo>
                    <a:cubicBezTo>
                      <a:pt x="6095" y="3599"/>
                      <a:pt x="6019" y="3675"/>
                      <a:pt x="5925" y="3674"/>
                    </a:cubicBezTo>
                    <a:lnTo>
                      <a:pt x="170" y="3674"/>
                    </a:lnTo>
                    <a:cubicBezTo>
                      <a:pt x="75" y="3675"/>
                      <a:pt x="0" y="3599"/>
                      <a:pt x="0" y="3506"/>
                    </a:cubicBezTo>
                    <a:lnTo>
                      <a:pt x="0" y="2829"/>
                    </a:lnTo>
                  </a:path>
                  <a:path w="6113" h="3675">
                    <a:moveTo>
                      <a:pt x="0" y="1910"/>
                    </a:moveTo>
                    <a:moveTo>
                      <a:pt x="0" y="1910"/>
                    </a:moveTo>
                    <a:cubicBezTo>
                      <a:pt x="0" y="1842"/>
                      <a:pt x="55" y="1786"/>
                      <a:pt x="124" y="1785"/>
                    </a:cubicBezTo>
                    <a:lnTo>
                      <a:pt x="5971" y="1785"/>
                    </a:lnTo>
                    <a:cubicBezTo>
                      <a:pt x="6040" y="1786"/>
                      <a:pt x="6095" y="1842"/>
                      <a:pt x="6095" y="1910"/>
                    </a:cubicBezTo>
                    <a:lnTo>
                      <a:pt x="6095" y="2404"/>
                    </a:lnTo>
                    <a:cubicBezTo>
                      <a:pt x="6095" y="2473"/>
                      <a:pt x="6040" y="2528"/>
                      <a:pt x="5971" y="2529"/>
                    </a:cubicBezTo>
                    <a:lnTo>
                      <a:pt x="124" y="2529"/>
                    </a:lnTo>
                    <a:cubicBezTo>
                      <a:pt x="55" y="2528"/>
                      <a:pt x="0" y="2473"/>
                      <a:pt x="0" y="2404"/>
                    </a:cubicBezTo>
                    <a:lnTo>
                      <a:pt x="0" y="1910"/>
                    </a:lnTo>
                  </a:path>
                </a:pathLst>
              </a:custGeom>
              <a:solidFill>
                <a:srgbClr val="DEEBF7">
                  <a:alpha val="20000"/>
                </a:srgbClr>
              </a:solidFill>
              <a:ln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6" name="textbox 386"/>
            <p:cNvSpPr/>
            <p:nvPr/>
          </p:nvSpPr>
          <p:spPr>
            <a:xfrm>
              <a:off x="201396" y="191367"/>
              <a:ext cx="3580765" cy="276478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000"/>
                </a:lnSpc>
              </a:pPr>
              <a:endParaRPr lang="en-US" altLang="en-US" sz="100" dirty="0"/>
            </a:p>
            <a:p>
              <a:pPr marL="559435" algn="l" rtl="0" eaLnBrk="0">
                <a:lnSpc>
                  <a:spcPct val="95000"/>
                </a:lnSpc>
              </a:pP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企业帐号涉及调查项目</a:t>
              </a:r>
              <a:endParaRPr lang="en-US" altLang="en-US" sz="2000" dirty="0"/>
            </a:p>
            <a:p>
              <a:pPr algn="l" rtl="0" eaLnBrk="0">
                <a:lnSpc>
                  <a:spcPct val="145000"/>
                </a:lnSpc>
              </a:pPr>
              <a:endParaRPr lang="en-US" altLang="en-US" sz="1000" dirty="0"/>
            </a:p>
            <a:p>
              <a:pPr marL="40640" algn="l" rtl="0" eaLnBrk="0">
                <a:lnSpc>
                  <a:spcPct val="100000"/>
                </a:lnSpc>
                <a:spcBef>
                  <a:spcPts val="520"/>
                </a:spcBef>
              </a:pPr>
              <a:r>
                <a:rPr sz="1700" kern="0" spc="2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r>
                <a:rPr sz="17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3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2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国家高新区企业统计年报</a:t>
              </a:r>
              <a:endParaRPr lang="en-US" altLang="en-US" sz="1700" dirty="0"/>
            </a:p>
            <a:p>
              <a:pPr algn="l" rtl="0" eaLnBrk="0">
                <a:lnSpc>
                  <a:spcPct val="164000"/>
                </a:lnSpc>
              </a:pPr>
              <a:endParaRPr lang="en-US" altLang="en-US" sz="1000" dirty="0"/>
            </a:p>
            <a:p>
              <a:pPr marL="20320" algn="l" rtl="0" eaLnBrk="0">
                <a:lnSpc>
                  <a:spcPct val="100000"/>
                </a:lnSpc>
                <a:spcBef>
                  <a:spcPts val="510"/>
                </a:spcBef>
              </a:pP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2</a:t>
              </a: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2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高新技术企业统计年报</a:t>
              </a:r>
              <a:endParaRPr lang="en-US" altLang="en-US" sz="1700" dirty="0"/>
            </a:p>
            <a:p>
              <a:pPr algn="l" rtl="0" eaLnBrk="0">
                <a:lnSpc>
                  <a:spcPct val="144000"/>
                </a:lnSpc>
              </a:pPr>
              <a:endParaRPr lang="en-US" altLang="en-US" sz="1000" dirty="0"/>
            </a:p>
            <a:p>
              <a:pPr marL="12700" algn="l" rtl="0" eaLnBrk="0">
                <a:lnSpc>
                  <a:spcPct val="99000"/>
                </a:lnSpc>
                <a:spcBef>
                  <a:spcPts val="515"/>
                </a:spcBef>
              </a:pP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2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高新技术企业发展情况</a:t>
              </a:r>
              <a:endParaRPr lang="en-US" altLang="en-US" sz="1700" dirty="0"/>
            </a:p>
            <a:p>
              <a:pPr algn="l" rtl="0" eaLnBrk="0">
                <a:lnSpc>
                  <a:spcPct val="12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400" dirty="0"/>
            </a:p>
            <a:p>
              <a:pPr marL="165735" indent="-151765" algn="l" rtl="0" eaLnBrk="0">
                <a:lnSpc>
                  <a:spcPct val="104000"/>
                </a:lnSpc>
                <a:spcBef>
                  <a:spcPts val="0"/>
                </a:spcBef>
              </a:pPr>
              <a:r>
                <a:rPr sz="1700" kern="0" spc="5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4</a:t>
              </a:r>
              <a:r>
                <a:rPr sz="1700" kern="0" spc="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700" kern="0" spc="28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5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科技企业孵化器统计年报中</a:t>
              </a:r>
              <a:r>
                <a:rPr sz="1700" kern="0" spc="5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在孵</a:t>
              </a:r>
              <a:r>
                <a:rPr sz="1700" kern="0" spc="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-8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（当年毕业）</a:t>
              </a:r>
              <a:r>
                <a:rPr sz="1700" kern="0" spc="14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700" kern="0" spc="-8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企业年报</a:t>
              </a:r>
              <a:endParaRPr lang="en-US" altLang="en-US" sz="1700" dirty="0"/>
            </a:p>
          </p:txBody>
        </p:sp>
      </p:grpSp>
      <p:grpSp>
        <p:nvGrpSpPr>
          <p:cNvPr id="74" name="group 74"/>
          <p:cNvGrpSpPr/>
          <p:nvPr/>
        </p:nvGrpSpPr>
        <p:grpSpPr>
          <a:xfrm rot="21600000">
            <a:off x="0" y="0"/>
            <a:ext cx="12192000" cy="710781"/>
            <a:chOff x="0" y="0"/>
            <a:chExt cx="12192000" cy="710781"/>
          </a:xfrm>
        </p:grpSpPr>
        <p:sp>
          <p:nvSpPr>
            <p:cNvPr id="388" name="rect"/>
            <p:cNvSpPr/>
            <p:nvPr/>
          </p:nvSpPr>
          <p:spPr>
            <a:xfrm>
              <a:off x="0" y="0"/>
              <a:ext cx="12192000" cy="710184"/>
            </a:xfrm>
            <a:prstGeom prst="rect">
              <a:avLst/>
            </a:prstGeom>
            <a:solidFill>
              <a:srgbClr val="1C3884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390" name="textbox 390"/>
            <p:cNvSpPr/>
            <p:nvPr/>
          </p:nvSpPr>
          <p:spPr>
            <a:xfrm>
              <a:off x="889063" y="129502"/>
              <a:ext cx="3938904" cy="4191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algn="r" rtl="0" eaLnBrk="0">
                <a:lnSpc>
                  <a:spcPts val="3100"/>
                </a:lnSpc>
              </a:pPr>
              <a:r>
                <a:rPr sz="2300" kern="0" spc="-6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（一） 调查单位</a:t>
              </a:r>
              <a:r>
                <a:rPr sz="2300" b="1" kern="0" spc="-6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——</a:t>
              </a:r>
              <a:r>
                <a:rPr sz="2300" kern="0" spc="-6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帐号类</a:t>
              </a:r>
              <a:r>
                <a:rPr sz="2300" kern="0" spc="-7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型</a:t>
              </a:r>
              <a:endParaRPr lang="en-US" altLang="en-US" sz="2300" dirty="0"/>
            </a:p>
          </p:txBody>
        </p:sp>
        <p:pic>
          <p:nvPicPr>
            <p:cNvPr id="392" name="picture 39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1631167" y="32004"/>
              <a:ext cx="394716" cy="594359"/>
            </a:xfrm>
            <a:prstGeom prst="rect">
              <a:avLst/>
            </a:prstGeom>
          </p:spPr>
        </p:pic>
        <p:pic>
          <p:nvPicPr>
            <p:cNvPr id="394" name="picture 39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542175" y="0"/>
              <a:ext cx="141414" cy="710781"/>
            </a:xfrm>
            <a:prstGeom prst="rect">
              <a:avLst/>
            </a:prstGeom>
          </p:spPr>
        </p:pic>
      </p:grpSp>
      <p:pic>
        <p:nvPicPr>
          <p:cNvPr id="396" name="picture 3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82879" y="1744751"/>
            <a:ext cx="3749039" cy="1227048"/>
          </a:xfrm>
          <a:prstGeom prst="rect">
            <a:avLst/>
          </a:prstGeom>
        </p:spPr>
      </p:pic>
      <p:sp>
        <p:nvSpPr>
          <p:cNvPr id="398" name="textbox 398"/>
          <p:cNvSpPr/>
          <p:nvPr/>
        </p:nvSpPr>
        <p:spPr>
          <a:xfrm>
            <a:off x="0" y="6525767"/>
            <a:ext cx="12192000" cy="332740"/>
          </a:xfrm>
          <a:prstGeom prst="rect">
            <a:avLst/>
          </a:prstGeom>
          <a:solidFill>
            <a:srgbClr val="1C388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6000"/>
              </a:lnSpc>
            </a:pPr>
            <a:endParaRPr lang="en-US" altLang="en-US" sz="300" dirty="0"/>
          </a:p>
          <a:p>
            <a:pPr marL="124460" algn="l" rtl="0" eaLnBrk="0">
              <a:lnSpc>
                <a:spcPts val="1635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企业帐号：</a:t>
            </a:r>
            <a:r>
              <a:rPr sz="12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https://fuwu.most.gov.cn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， 机构帐号：</a:t>
            </a:r>
            <a:r>
              <a:rPr sz="1200" kern="0" spc="9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https://tj.chinatorch.org.cn</a:t>
            </a:r>
            <a:endParaRPr lang="en-US" altLang="en-US" sz="1200" dirty="0"/>
          </a:p>
        </p:txBody>
      </p:sp>
      <p:sp>
        <p:nvSpPr>
          <p:cNvPr id="400" name="rect"/>
          <p:cNvSpPr/>
          <p:nvPr/>
        </p:nvSpPr>
        <p:spPr>
          <a:xfrm>
            <a:off x="4992585" y="1744751"/>
            <a:ext cx="9524" cy="340461"/>
          </a:xfrm>
          <a:prstGeom prst="rect">
            <a:avLst/>
          </a:prstGeom>
          <a:solidFill>
            <a:srgbClr val="4378A8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76" name="group 76"/>
          <p:cNvGrpSpPr/>
          <p:nvPr/>
        </p:nvGrpSpPr>
        <p:grpSpPr>
          <a:xfrm rot="21600000">
            <a:off x="4114800" y="2057400"/>
            <a:ext cx="1783079" cy="914400"/>
            <a:chOff x="0" y="0"/>
            <a:chExt cx="1783079" cy="914400"/>
          </a:xfrm>
        </p:grpSpPr>
        <p:pic>
          <p:nvPicPr>
            <p:cNvPr id="402" name="picture 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783079" cy="914400"/>
            </a:xfrm>
            <a:prstGeom prst="rect">
              <a:avLst/>
            </a:prstGeom>
          </p:spPr>
        </p:pic>
        <p:sp>
          <p:nvSpPr>
            <p:cNvPr id="404" name="textbox 404"/>
            <p:cNvSpPr/>
            <p:nvPr/>
          </p:nvSpPr>
          <p:spPr>
            <a:xfrm>
              <a:off x="-12700" y="-12700"/>
              <a:ext cx="1808479" cy="96646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90000"/>
                </a:lnSpc>
              </a:pPr>
              <a:endParaRPr lang="en-US" altLang="en-US" sz="1000" dirty="0"/>
            </a:p>
            <a:p>
              <a:pPr marL="548640" algn="l" rtl="0" eaLnBrk="0">
                <a:lnSpc>
                  <a:spcPct val="95000"/>
                </a:lnSpc>
                <a:spcBef>
                  <a:spcPts val="5"/>
                </a:spcBef>
              </a:pPr>
              <a:r>
                <a:rPr sz="11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统计填报员</a:t>
              </a:r>
              <a:endParaRPr lang="en-US" altLang="en-US" sz="1100" dirty="0"/>
            </a:p>
            <a:p>
              <a:pPr marL="274955" algn="l" rtl="0" eaLnBrk="0">
                <a:lnSpc>
                  <a:spcPct val="96000"/>
                </a:lnSpc>
                <a:spcBef>
                  <a:spcPts val="60"/>
                </a:spcBef>
              </a:pPr>
              <a:r>
                <a:rPr sz="11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帐号在</a:t>
              </a:r>
              <a:r>
                <a:rPr sz="1100" kern="0" spc="-10" dirty="0"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统计系统</a:t>
              </a:r>
              <a:r>
                <a:rPr sz="1100" kern="0" spc="-1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查看</a:t>
              </a:r>
              <a:endParaRPr lang="en-US" altLang="en-US" sz="1100" dirty="0"/>
            </a:p>
          </p:txBody>
        </p:sp>
      </p:grpSp>
      <p:pic>
        <p:nvPicPr>
          <p:cNvPr id="406" name="picture 4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069079" y="1143000"/>
            <a:ext cx="1874520" cy="685800"/>
          </a:xfrm>
          <a:prstGeom prst="rect">
            <a:avLst/>
          </a:prstGeom>
        </p:spPr>
      </p:pic>
      <p:grpSp>
        <p:nvGrpSpPr>
          <p:cNvPr id="78" name="group 78"/>
          <p:cNvGrpSpPr/>
          <p:nvPr/>
        </p:nvGrpSpPr>
        <p:grpSpPr>
          <a:xfrm rot="21600000">
            <a:off x="1188719" y="1143000"/>
            <a:ext cx="1737359" cy="685800"/>
            <a:chOff x="0" y="0"/>
            <a:chExt cx="1737359" cy="685800"/>
          </a:xfrm>
        </p:grpSpPr>
        <p:pic>
          <p:nvPicPr>
            <p:cNvPr id="408" name="picture 40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1737359" cy="685800"/>
            </a:xfrm>
            <a:prstGeom prst="rect">
              <a:avLst/>
            </a:prstGeom>
          </p:spPr>
        </p:pic>
        <p:sp>
          <p:nvSpPr>
            <p:cNvPr id="410" name="textbox 410"/>
            <p:cNvSpPr/>
            <p:nvPr/>
          </p:nvSpPr>
          <p:spPr>
            <a:xfrm>
              <a:off x="-12700" y="-12700"/>
              <a:ext cx="1762760" cy="7112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1000"/>
                </a:lnSpc>
              </a:pPr>
              <a:endParaRPr lang="en-US" altLang="en-US" sz="1000" dirty="0"/>
            </a:p>
            <a:p>
              <a:pPr marL="505460" algn="l" rtl="0" eaLnBrk="0">
                <a:lnSpc>
                  <a:spcPct val="84000"/>
                </a:lnSpc>
              </a:pPr>
              <a:r>
                <a:rPr sz="1100" kern="0" spc="-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1</a:t>
              </a:r>
              <a:r>
                <a:rPr sz="1100" kern="0" spc="-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、</a:t>
              </a:r>
              <a:r>
                <a:rPr sz="1100" kern="0" spc="13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 </a:t>
              </a:r>
              <a:r>
                <a:rPr sz="1100" kern="0" spc="-9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企业帐号</a:t>
              </a:r>
              <a:endParaRPr lang="en-US" altLang="en-US" sz="1100" dirty="0"/>
            </a:p>
            <a:p>
              <a:pPr marL="201930" algn="l" rtl="0" eaLnBrk="0">
                <a:lnSpc>
                  <a:spcPts val="1420"/>
                </a:lnSpc>
              </a:pPr>
              <a:r>
                <a:rPr sz="11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（</a:t>
              </a:r>
              <a:r>
                <a:rPr sz="1100" kern="0" spc="-70" dirty="0">
                  <a:ln w="4013" cap="flat" cmpd="sng">
                    <a:solidFill>
                      <a:srgbClr val="FFFF00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00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科技部政务服务平台</a:t>
              </a:r>
              <a:r>
                <a:rPr sz="1100" kern="0" spc="-70" dirty="0">
                  <a:solidFill>
                    <a:srgbClr val="FFFFFF">
                      <a:alpha val="100000"/>
                    </a:srgbClr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）</a:t>
              </a:r>
              <a:endParaRPr lang="en-US" altLang="en-US" sz="1100" dirty="0"/>
            </a:p>
          </p:txBody>
        </p:sp>
      </p:grpSp>
      <p:sp>
        <p:nvSpPr>
          <p:cNvPr id="412" name="textbox 412"/>
          <p:cNvSpPr/>
          <p:nvPr/>
        </p:nvSpPr>
        <p:spPr>
          <a:xfrm>
            <a:off x="4168074" y="1302416"/>
            <a:ext cx="1658620" cy="3467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444500" algn="l" rtl="0" eaLnBrk="0">
              <a:lnSpc>
                <a:spcPct val="84000"/>
              </a:lnSpc>
            </a:pPr>
            <a:r>
              <a:rPr sz="1100" kern="0" spc="-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100" kern="0" spc="-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、</a:t>
            </a:r>
            <a:r>
              <a:rPr sz="1100" kern="0" spc="10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100" kern="0" spc="-7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机构帐号</a:t>
            </a:r>
            <a:endParaRPr lang="en-US" altLang="en-US" sz="1100" dirty="0"/>
          </a:p>
          <a:p>
            <a:pPr algn="r" rtl="0" eaLnBrk="0">
              <a:lnSpc>
                <a:spcPts val="1420"/>
              </a:lnSpc>
            </a:pPr>
            <a:r>
              <a:rPr sz="10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（</a:t>
            </a:r>
            <a:r>
              <a:rPr sz="1000" kern="0" spc="-20" dirty="0">
                <a:ln w="4013" cap="flat" cmpd="sng">
                  <a:solidFill>
                    <a:srgbClr val="FFFF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火炬中心单点登录平</a:t>
            </a:r>
            <a:r>
              <a:rPr sz="1000" kern="0" spc="-30" dirty="0">
                <a:ln w="4013" cap="flat" cmpd="sng">
                  <a:solidFill>
                    <a:srgbClr val="FFFF00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台</a:t>
            </a:r>
            <a:r>
              <a:rPr sz="1000" kern="0" spc="-3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）</a:t>
            </a:r>
            <a:endParaRPr lang="en-US" altLang="en-US" sz="1000" dirty="0"/>
          </a:p>
        </p:txBody>
      </p:sp>
      <p:sp>
        <p:nvSpPr>
          <p:cNvPr id="414" name="textbox 414"/>
          <p:cNvSpPr/>
          <p:nvPr/>
        </p:nvSpPr>
        <p:spPr>
          <a:xfrm>
            <a:off x="581219" y="2321868"/>
            <a:ext cx="995044" cy="3530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215900" algn="l" rtl="0" eaLnBrk="0">
              <a:lnSpc>
                <a:spcPct val="95000"/>
              </a:lnSpc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企业法人</a:t>
            </a:r>
            <a:endParaRPr lang="en-US" altLang="en-US" sz="1100" dirty="0"/>
          </a:p>
          <a:p>
            <a:pPr marL="12700" algn="l" rtl="0" eaLnBrk="0">
              <a:lnSpc>
                <a:spcPct val="95000"/>
              </a:lnSpc>
              <a:spcBef>
                <a:spcPts val="75"/>
              </a:spcBef>
            </a:pPr>
            <a:r>
              <a:rPr sz="1100" kern="0" spc="-2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帐号为</a:t>
            </a:r>
            <a:r>
              <a:rPr sz="1100" kern="0" spc="-20" dirty="0">
                <a:solidFill>
                  <a:srgbClr val="FFFF00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信用代码</a:t>
            </a:r>
            <a:endParaRPr lang="en-US" altLang="en-US" sz="1100" dirty="0"/>
          </a:p>
        </p:txBody>
      </p:sp>
      <p:sp>
        <p:nvSpPr>
          <p:cNvPr id="416" name="textbox 416"/>
          <p:cNvSpPr/>
          <p:nvPr/>
        </p:nvSpPr>
        <p:spPr>
          <a:xfrm>
            <a:off x="2676858" y="2321307"/>
            <a:ext cx="721359" cy="3536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27305" indent="-14605" algn="l" rtl="0" eaLnBrk="0">
              <a:lnSpc>
                <a:spcPct val="98000"/>
              </a:lnSpc>
            </a:pPr>
            <a:r>
              <a:rPr sz="1100" kern="0" spc="-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统计填报员</a:t>
            </a:r>
            <a:r>
              <a:rPr sz="1100" kern="0" spc="1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100" kern="0" spc="-40" dirty="0">
                <a:solidFill>
                  <a:srgbClr val="FFFFFF">
                    <a:alpha val="100000"/>
                  </a:srgbClr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自然人帐号</a:t>
            </a:r>
            <a:endParaRPr lang="en-US" altLang="en-US" sz="1100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commondata" val="eyJoZGlkIjoiNThkZWUwODZmYTNhNmIzMDM1NDI5OWFlOGI2NzEyNzg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13090</Words>
  <Application>WPS 演示</Application>
  <PresentationFormat/>
  <Paragraphs>915</Paragraphs>
  <Slides>83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83</vt:i4>
      </vt:variant>
    </vt:vector>
  </HeadingPairs>
  <TitlesOfParts>
    <vt:vector size="92" baseType="lpstr">
      <vt:lpstr>Arial</vt:lpstr>
      <vt:lpstr>SimSun</vt:lpstr>
      <vt:lpstr>Wingdings</vt:lpstr>
      <vt:lpstr>Microsoft JhengHei</vt:lpstr>
      <vt:lpstr>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快乐的骆驼（慈德）</cp:lastModifiedBy>
  <cp:revision>3</cp:revision>
  <dcterms:created xsi:type="dcterms:W3CDTF">2024-01-15T07:37:40Z</dcterms:created>
  <dcterms:modified xsi:type="dcterms:W3CDTF">2024-01-15T07:39:36Z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2024-01-15T15:35:56Z</vt:filetime>
  </property>
  <property fmtid="{D5CDD505-2E9C-101B-9397-08002B2CF9AE}" pid="4" name="ICV">
    <vt:lpwstr>3FA58C4BADF040B59BDA5A31A564F926_13</vt:lpwstr>
  </property>
  <property fmtid="{D5CDD505-2E9C-101B-9397-08002B2CF9AE}" pid="5" name="KSOProductBuildVer">
    <vt:lpwstr>2052-12.1.0.16120</vt:lpwstr>
  </property>
</Properties>
</file>